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302" r:id="rId34"/>
    <p:sldId id="303" r:id="rId35"/>
    <p:sldId id="304" r:id="rId36"/>
    <p:sldId id="305" r:id="rId37"/>
    <p:sldId id="306" r:id="rId38"/>
    <p:sldId id="307" r:id="rId39"/>
    <p:sldId id="308"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9" r:id="rId55"/>
    <p:sldId id="310" r:id="rId56"/>
    <p:sldId id="311" r:id="rId57"/>
    <p:sldId id="312" r:id="rId58"/>
    <p:sldId id="313" r:id="rId59"/>
    <p:sldId id="314" r:id="rId60"/>
    <p:sldId id="315" r:id="rId61"/>
    <p:sldId id="316"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81CFE1-5EE0-40FF-AAA8-E109D0A9C1B0}" type="datetimeFigureOut">
              <a:rPr lang="en-US" smtClean="0"/>
              <a:t>01-Feb-24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36CC11-6D2D-456B-BC4F-3A1081D716B1}" type="slidenum">
              <a:rPr lang="en-US" smtClean="0"/>
              <a:t>‹#›</a:t>
            </a:fld>
            <a:endParaRPr lang="en-US"/>
          </a:p>
        </p:txBody>
      </p:sp>
    </p:spTree>
    <p:extLst>
      <p:ext uri="{BB962C8B-B14F-4D97-AF65-F5344CB8AC3E}">
        <p14:creationId xmlns:p14="http://schemas.microsoft.com/office/powerpoint/2010/main" val="3726829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F25AD5-0BB1-48CE-A396-9DF0B03904DB}" type="slidenum">
              <a:rPr lang="en-US" smtClean="0"/>
              <a:pPr/>
              <a:t>18</a:t>
            </a:fld>
            <a:endParaRPr lang="en-US"/>
          </a:p>
        </p:txBody>
      </p:sp>
    </p:spTree>
    <p:extLst>
      <p:ext uri="{BB962C8B-B14F-4D97-AF65-F5344CB8AC3E}">
        <p14:creationId xmlns:p14="http://schemas.microsoft.com/office/powerpoint/2010/main" val="4039571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2DB2E8B-CCA2-4C3D-AB7E-D2C67E997D5B}"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1761009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DB2E8B-CCA2-4C3D-AB7E-D2C67E997D5B}"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1876654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DB2E8B-CCA2-4C3D-AB7E-D2C67E997D5B}"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1007421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quarter" idx="1"/>
          </p:nvPr>
        </p:nvSpPr>
        <p:spPr>
          <a:xfrm>
            <a:off x="9144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914400" y="4114800"/>
            <a:ext cx="10363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7"/>
          <p:cNvSpPr>
            <a:spLocks noGrp="1" noChangeArrowheads="1"/>
          </p:cNvSpPr>
          <p:nvPr>
            <p:ph type="dt" sz="half" idx="10"/>
          </p:nvPr>
        </p:nvSpPr>
        <p:spPr>
          <a:ln/>
        </p:spPr>
        <p:txBody>
          <a:bodyPr/>
          <a:lstStyle>
            <a:lvl1pPr>
              <a:defRPr/>
            </a:lvl1pPr>
          </a:lstStyle>
          <a:p>
            <a:pPr>
              <a:defRPr/>
            </a:pPr>
            <a:endParaRPr lang="en-GB"/>
          </a:p>
        </p:txBody>
      </p:sp>
      <p:sp>
        <p:nvSpPr>
          <p:cNvPr id="7" name="Rectangle 8"/>
          <p:cNvSpPr>
            <a:spLocks noGrp="1" noChangeArrowheads="1"/>
          </p:cNvSpPr>
          <p:nvPr>
            <p:ph type="ftr" sz="quarter" idx="11"/>
          </p:nvPr>
        </p:nvSpPr>
        <p:spPr>
          <a:ln/>
        </p:spPr>
        <p:txBody>
          <a:bodyPr/>
          <a:lstStyle>
            <a:lvl1pPr>
              <a:defRPr/>
            </a:lvl1pPr>
          </a:lstStyle>
          <a:p>
            <a:pPr>
              <a:defRPr/>
            </a:pPr>
            <a:endParaRPr lang="en-GB"/>
          </a:p>
        </p:txBody>
      </p:sp>
      <p:sp>
        <p:nvSpPr>
          <p:cNvPr id="8" name="Rectangle 9"/>
          <p:cNvSpPr>
            <a:spLocks noGrp="1" noChangeArrowheads="1"/>
          </p:cNvSpPr>
          <p:nvPr>
            <p:ph type="sldNum" sz="quarter" idx="12"/>
          </p:nvPr>
        </p:nvSpPr>
        <p:spPr>
          <a:ln/>
        </p:spPr>
        <p:txBody>
          <a:bodyPr/>
          <a:lstStyle>
            <a:lvl1pPr>
              <a:defRPr/>
            </a:lvl1pPr>
          </a:lstStyle>
          <a:p>
            <a:pPr>
              <a:defRPr/>
            </a:pPr>
            <a:fld id="{CE098003-C90A-4C4C-AF10-CB7EE84559E7}" type="slidenum">
              <a:rPr lang="en-GB"/>
              <a:pPr>
                <a:defRPr/>
              </a:pPr>
              <a:t>‹#›</a:t>
            </a:fld>
            <a:endParaRPr lang="en-GB"/>
          </a:p>
        </p:txBody>
      </p:sp>
    </p:spTree>
    <p:extLst>
      <p:ext uri="{BB962C8B-B14F-4D97-AF65-F5344CB8AC3E}">
        <p14:creationId xmlns:p14="http://schemas.microsoft.com/office/powerpoint/2010/main" val="1991222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DB2E8B-CCA2-4C3D-AB7E-D2C67E997D5B}"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3589168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DB2E8B-CCA2-4C3D-AB7E-D2C67E997D5B}"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107483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2DB2E8B-CCA2-4C3D-AB7E-D2C67E997D5B}" type="datetimeFigureOut">
              <a:rPr lang="en-US" smtClean="0"/>
              <a:t>01-Feb-24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2499435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2DB2E8B-CCA2-4C3D-AB7E-D2C67E997D5B}" type="datetimeFigureOut">
              <a:rPr lang="en-US" smtClean="0"/>
              <a:t>01-Feb-24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2538633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2DB2E8B-CCA2-4C3D-AB7E-D2C67E997D5B}" type="datetimeFigureOut">
              <a:rPr lang="en-US" smtClean="0"/>
              <a:t>01-Feb-24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1285788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DB2E8B-CCA2-4C3D-AB7E-D2C67E997D5B}" type="datetimeFigureOut">
              <a:rPr lang="en-US" smtClean="0"/>
              <a:t>01-Feb-24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1675913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DB2E8B-CCA2-4C3D-AB7E-D2C67E997D5B}" type="datetimeFigureOut">
              <a:rPr lang="en-US" smtClean="0"/>
              <a:t>01-Feb-24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2996003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DB2E8B-CCA2-4C3D-AB7E-D2C67E997D5B}" type="datetimeFigureOut">
              <a:rPr lang="en-US" smtClean="0"/>
              <a:t>01-Feb-24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9F58F2-00A8-4940-B635-9A06D874476F}" type="slidenum">
              <a:rPr lang="en-US" smtClean="0"/>
              <a:t>‹#›</a:t>
            </a:fld>
            <a:endParaRPr lang="en-US"/>
          </a:p>
        </p:txBody>
      </p:sp>
    </p:spTree>
    <p:extLst>
      <p:ext uri="{BB962C8B-B14F-4D97-AF65-F5344CB8AC3E}">
        <p14:creationId xmlns:p14="http://schemas.microsoft.com/office/powerpoint/2010/main" val="45402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DB2E8B-CCA2-4C3D-AB7E-D2C67E997D5B}" type="datetimeFigureOut">
              <a:rPr lang="en-US" smtClean="0"/>
              <a:t>01-Feb-24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F58F2-00A8-4940-B635-9A06D874476F}" type="slidenum">
              <a:rPr lang="en-US" smtClean="0"/>
              <a:t>‹#›</a:t>
            </a:fld>
            <a:endParaRPr lang="en-US"/>
          </a:p>
        </p:txBody>
      </p:sp>
    </p:spTree>
    <p:extLst>
      <p:ext uri="{BB962C8B-B14F-4D97-AF65-F5344CB8AC3E}">
        <p14:creationId xmlns:p14="http://schemas.microsoft.com/office/powerpoint/2010/main" val="3944654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oleObject" Target="../embeddings/oleObject5.bin"/><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oleObject" Target="../embeddings/oleObject6.bin"/><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oleObject" Target="../embeddings/oleObject8.bin"/><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10.bin"/><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9155" y="1262406"/>
            <a:ext cx="10198443" cy="3515540"/>
          </a:xfrm>
        </p:spPr>
        <p:txBody>
          <a:bodyPr>
            <a:noAutofit/>
          </a:bodyPr>
          <a:lstStyle/>
          <a:p>
            <a:pPr algn="l"/>
            <a:r>
              <a:rPr lang="fr-FR" sz="4400" dirty="0" err="1">
                <a:latin typeface="+mn-lt"/>
                <a:cs typeface="Times New Roman" panose="02020603050405020304" pitchFamily="18" charset="0"/>
              </a:rPr>
              <a:t>Ринолошке</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конгениталне</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малформације</a:t>
            </a:r>
            <a:r>
              <a:rPr lang="sr-Latn-RS" sz="4400" dirty="0">
                <a:latin typeface="+mn-lt"/>
                <a:cs typeface="Times New Roman" panose="02020603050405020304" pitchFamily="18" charset="0"/>
              </a:rPr>
              <a:t>. </a:t>
            </a:r>
            <a:br>
              <a:rPr lang="sr-Cyrl-RS" sz="4400" dirty="0">
                <a:latin typeface="+mn-lt"/>
                <a:cs typeface="Times New Roman" panose="02020603050405020304" pitchFamily="18" charset="0"/>
              </a:rPr>
            </a:br>
            <a:r>
              <a:rPr lang="fr-FR" sz="4400" dirty="0" err="1">
                <a:latin typeface="+mn-lt"/>
                <a:cs typeface="Times New Roman" panose="02020603050405020304" pitchFamily="18" charset="0"/>
              </a:rPr>
              <a:t>Запаљења</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спољашњег</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носа</a:t>
            </a:r>
            <a:r>
              <a:rPr lang="sr-Latn-RS" sz="4400" dirty="0">
                <a:latin typeface="+mn-lt"/>
                <a:cs typeface="Times New Roman" panose="02020603050405020304" pitchFamily="18" charset="0"/>
              </a:rPr>
              <a:t>. </a:t>
            </a:r>
            <a:br>
              <a:rPr lang="sr-Cyrl-RS" sz="4400" dirty="0">
                <a:latin typeface="+mn-lt"/>
                <a:cs typeface="Times New Roman" panose="02020603050405020304" pitchFamily="18" charset="0"/>
              </a:rPr>
            </a:br>
            <a:r>
              <a:rPr lang="fr-FR" sz="4400" dirty="0" err="1">
                <a:latin typeface="+mn-lt"/>
                <a:cs typeface="Times New Roman" panose="02020603050405020304" pitchFamily="18" charset="0"/>
              </a:rPr>
              <a:t>Алергијски</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ринитис</a:t>
            </a:r>
            <a:r>
              <a:rPr lang="sr-Latn-RS" sz="4400" dirty="0">
                <a:latin typeface="+mn-lt"/>
                <a:cs typeface="Times New Roman" panose="02020603050405020304" pitchFamily="18" charset="0"/>
              </a:rPr>
              <a:t>. </a:t>
            </a:r>
            <a:br>
              <a:rPr lang="sr-Cyrl-RS" sz="4400" dirty="0">
                <a:latin typeface="+mn-lt"/>
                <a:cs typeface="Times New Roman" panose="02020603050405020304" pitchFamily="18" charset="0"/>
              </a:rPr>
            </a:br>
            <a:r>
              <a:rPr lang="fr-FR" sz="4400" dirty="0" err="1">
                <a:latin typeface="+mn-lt"/>
                <a:cs typeface="Times New Roman" panose="02020603050405020304" pitchFamily="18" charset="0"/>
              </a:rPr>
              <a:t>Неалергијски</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ринитиси</a:t>
            </a:r>
            <a:r>
              <a:rPr lang="sr-Latn-RS" sz="4400" dirty="0">
                <a:latin typeface="+mn-lt"/>
                <a:cs typeface="Times New Roman" panose="02020603050405020304" pitchFamily="18" charset="0"/>
              </a:rPr>
              <a:t>. </a:t>
            </a:r>
            <a:br>
              <a:rPr lang="sr-Cyrl-RS" sz="4400" dirty="0">
                <a:latin typeface="+mn-lt"/>
                <a:cs typeface="Times New Roman" panose="02020603050405020304" pitchFamily="18" charset="0"/>
              </a:rPr>
            </a:br>
            <a:r>
              <a:rPr lang="fr-FR" sz="4400" dirty="0" err="1">
                <a:latin typeface="+mn-lt"/>
                <a:cs typeface="Times New Roman" panose="02020603050405020304" pitchFamily="18" charset="0"/>
              </a:rPr>
              <a:t>Специфична</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запаљењска</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обољења</a:t>
            </a:r>
            <a:r>
              <a:rPr lang="fr-FR" sz="4400" dirty="0">
                <a:latin typeface="+mn-lt"/>
                <a:cs typeface="Times New Roman" panose="02020603050405020304" pitchFamily="18" charset="0"/>
              </a:rPr>
              <a:t> </a:t>
            </a:r>
            <a:r>
              <a:rPr lang="fr-FR" sz="4400" dirty="0" err="1">
                <a:latin typeface="+mn-lt"/>
                <a:cs typeface="Times New Roman" panose="02020603050405020304" pitchFamily="18" charset="0"/>
              </a:rPr>
              <a:t>носа</a:t>
            </a:r>
            <a:r>
              <a:rPr lang="sr-Cyrl-RS" sz="4400" dirty="0">
                <a:latin typeface="+mn-lt"/>
                <a:cs typeface="Times New Roman" panose="02020603050405020304" pitchFamily="18" charset="0"/>
              </a:rPr>
              <a:t>.</a:t>
            </a:r>
            <a:r>
              <a:rPr lang="fr-FR" sz="4400" dirty="0">
                <a:latin typeface="+mn-lt"/>
                <a:cs typeface="Times New Roman" panose="02020603050405020304" pitchFamily="18" charset="0"/>
              </a:rPr>
              <a:t> </a:t>
            </a:r>
            <a:endParaRPr lang="en-US" sz="4400" dirty="0">
              <a:latin typeface="+mn-lt"/>
              <a:cs typeface="Times New Roman" panose="02020603050405020304" pitchFamily="18" charset="0"/>
            </a:endParaRPr>
          </a:p>
        </p:txBody>
      </p:sp>
    </p:spTree>
    <p:extLst>
      <p:ext uri="{BB962C8B-B14F-4D97-AF65-F5344CB8AC3E}">
        <p14:creationId xmlns:p14="http://schemas.microsoft.com/office/powerpoint/2010/main" val="2481488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30876" y="692696"/>
            <a:ext cx="10544432" cy="4873752"/>
          </a:xfrm>
        </p:spPr>
        <p:txBody>
          <a:bodyPr/>
          <a:lstStyle/>
          <a:p>
            <a:r>
              <a:rPr lang="sr-Cyrl-RS" dirty="0"/>
              <a:t>Када нису изоловане већ имају синусни канал који се</a:t>
            </a:r>
            <a:r>
              <a:rPr lang="sr-Latn-RS" dirty="0"/>
              <a:t> </a:t>
            </a:r>
            <a:r>
              <a:rPr lang="sr-Cyrl-RS" dirty="0"/>
              <a:t>отвара на кожи, онда је то дермоидна фистула.</a:t>
            </a:r>
          </a:p>
          <a:p>
            <a:r>
              <a:rPr lang="sr-Cyrl-RS" dirty="0"/>
              <a:t>И циста и фистула су обложене танким епителом, а могу да се шире у ендокранијум.</a:t>
            </a:r>
          </a:p>
          <a:p>
            <a:r>
              <a:rPr lang="sr-Cyrl-RS" dirty="0"/>
              <a:t>Могу да садрже: длаке, лој, знојне жлезде, хрскавицу, кост.</a:t>
            </a:r>
          </a:p>
          <a:p>
            <a:r>
              <a:rPr lang="sr-Cyrl-RS" b="1" dirty="0">
                <a:solidFill>
                  <a:srgbClr val="FF33CC"/>
                </a:solidFill>
              </a:rPr>
              <a:t>Дијагноза</a:t>
            </a:r>
            <a:r>
              <a:rPr lang="sr-Cyrl-RS" dirty="0"/>
              <a:t>: КТ или МР</a:t>
            </a:r>
          </a:p>
          <a:p>
            <a:pPr lvl="1"/>
            <a:r>
              <a:rPr lang="sr-Cyrl-RS" dirty="0"/>
              <a:t>Никада не треба радити биопсију пре налаза радиолошке дијагностике.</a:t>
            </a:r>
          </a:p>
          <a:p>
            <a:r>
              <a:rPr lang="sr-Cyrl-RS" b="1" dirty="0">
                <a:solidFill>
                  <a:srgbClr val="FF33CC"/>
                </a:solidFill>
              </a:rPr>
              <a:t>Терапија</a:t>
            </a:r>
            <a:r>
              <a:rPr lang="sr-Cyrl-RS" dirty="0"/>
              <a:t>: хируршка</a:t>
            </a:r>
            <a:endParaRPr lang="en-US" dirty="0"/>
          </a:p>
        </p:txBody>
      </p:sp>
    </p:spTree>
    <p:extLst>
      <p:ext uri="{BB962C8B-B14F-4D97-AF65-F5344CB8AC3E}">
        <p14:creationId xmlns:p14="http://schemas.microsoft.com/office/powerpoint/2010/main" val="221147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010" y="161935"/>
            <a:ext cx="7467600" cy="725470"/>
          </a:xfrm>
        </p:spPr>
        <p:txBody>
          <a:bodyPr/>
          <a:lstStyle/>
          <a:p>
            <a:r>
              <a:rPr lang="sr-Cyrl-RS" sz="3600" b="1" dirty="0"/>
              <a:t>Фистула носа </a:t>
            </a:r>
            <a:r>
              <a:rPr lang="sr-Cyrl-RS" dirty="0"/>
              <a:t>и препарат</a:t>
            </a:r>
            <a:endParaRPr lang="en-US" dirty="0"/>
          </a:p>
        </p:txBody>
      </p:sp>
      <p:pic>
        <p:nvPicPr>
          <p:cNvPr id="4" name="Content Placeholder 3" descr="FISTULA NOSA - Copy.JPG"/>
          <p:cNvPicPr>
            <a:picLocks noGrp="1" noChangeAspect="1"/>
          </p:cNvPicPr>
          <p:nvPr>
            <p:ph sz="quarter" idx="1"/>
          </p:nvPr>
        </p:nvPicPr>
        <p:blipFill>
          <a:blip r:embed="rId2"/>
          <a:stretch>
            <a:fillRect/>
          </a:stretch>
        </p:blipFill>
        <p:spPr>
          <a:xfrm>
            <a:off x="2289123" y="1050245"/>
            <a:ext cx="3071834" cy="4306177"/>
          </a:xfrm>
        </p:spPr>
      </p:pic>
      <p:pic>
        <p:nvPicPr>
          <p:cNvPr id="74754" name="Picture 2" descr="D:\Documents and Settings\Korisnik\My Documents\BANE\BANE Pictures\SLAJDOVI za PEEDAVANJA i RADOVE\FISTULA NOSA - preparat.JPG"/>
          <p:cNvPicPr>
            <a:picLocks noChangeAspect="1" noChangeArrowheads="1"/>
          </p:cNvPicPr>
          <p:nvPr/>
        </p:nvPicPr>
        <p:blipFill>
          <a:blip r:embed="rId3"/>
          <a:srcRect l="10222" t="20000" r="18222" b="14286"/>
          <a:stretch>
            <a:fillRect/>
          </a:stretch>
        </p:blipFill>
        <p:spPr bwMode="auto">
          <a:xfrm>
            <a:off x="5983634" y="1060192"/>
            <a:ext cx="1956780" cy="2143140"/>
          </a:xfrm>
          <a:prstGeom prst="rect">
            <a:avLst/>
          </a:prstGeom>
          <a:noFill/>
        </p:spPr>
      </p:pic>
      <p:sp>
        <p:nvSpPr>
          <p:cNvPr id="6" name="Rectangle 5"/>
          <p:cNvSpPr/>
          <p:nvPr/>
        </p:nvSpPr>
        <p:spPr>
          <a:xfrm>
            <a:off x="5663952" y="3558658"/>
            <a:ext cx="5704264" cy="167054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Cyrl-RS" sz="2400" dirty="0">
                <a:solidFill>
                  <a:srgbClr val="002060"/>
                </a:solidFill>
              </a:rPr>
              <a:t>Фистула носа има различиту локализацију и пут. Полази обично са носног дорзума, а завршава се испод носних костију.</a:t>
            </a:r>
            <a:endParaRPr lang="en-US" sz="2400" dirty="0">
              <a:solidFill>
                <a:srgbClr val="002060"/>
              </a:solidFill>
            </a:endParaRPr>
          </a:p>
        </p:txBody>
      </p:sp>
      <p:cxnSp>
        <p:nvCxnSpPr>
          <p:cNvPr id="5" name="Straight Arrow Connector 4"/>
          <p:cNvCxnSpPr/>
          <p:nvPr/>
        </p:nvCxnSpPr>
        <p:spPr>
          <a:xfrm flipH="1" flipV="1">
            <a:off x="3791745" y="3356992"/>
            <a:ext cx="615425" cy="1017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Rectangle 9"/>
          <p:cNvSpPr/>
          <p:nvPr/>
        </p:nvSpPr>
        <p:spPr>
          <a:xfrm>
            <a:off x="2289122" y="5563018"/>
            <a:ext cx="5207309" cy="93171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Cyrl-RS" sz="2400" dirty="0">
                <a:solidFill>
                  <a:srgbClr val="002060"/>
                </a:solidFill>
              </a:rPr>
              <a:t>Стрелицом је приказан фистулозни отвор на кожи дорзума носа.</a:t>
            </a:r>
            <a:endParaRPr lang="en-US" sz="2400" dirty="0">
              <a:solidFill>
                <a:srgbClr val="002060"/>
              </a:solidFill>
            </a:endParaRPr>
          </a:p>
        </p:txBody>
      </p:sp>
    </p:spTree>
    <p:extLst>
      <p:ext uri="{BB962C8B-B14F-4D97-AF65-F5344CB8AC3E}">
        <p14:creationId xmlns:p14="http://schemas.microsoft.com/office/powerpoint/2010/main" val="3954889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96908"/>
          </a:xfrm>
        </p:spPr>
        <p:txBody>
          <a:bodyPr>
            <a:normAutofit/>
          </a:bodyPr>
          <a:lstStyle/>
          <a:p>
            <a:r>
              <a:rPr lang="sr-Cyrl-RS" sz="3600" b="1" dirty="0"/>
              <a:t>Менингокеле</a:t>
            </a:r>
            <a:r>
              <a:rPr lang="sr-Cyrl-RS" sz="3600" dirty="0"/>
              <a:t> </a:t>
            </a:r>
            <a:r>
              <a:rPr lang="sr-Cyrl-RS" dirty="0"/>
              <a:t> </a:t>
            </a:r>
            <a:r>
              <a:rPr lang="sr-Cyrl-RS" dirty="0">
                <a:solidFill>
                  <a:srgbClr val="FF33CC"/>
                </a:solidFill>
              </a:rPr>
              <a:t>(</a:t>
            </a:r>
            <a:r>
              <a:rPr lang="sr-Latn-CS" dirty="0">
                <a:solidFill>
                  <a:srgbClr val="FF33CC"/>
                </a:solidFill>
                <a:latin typeface="Times New Roman" pitchFamily="18" charset="0"/>
              </a:rPr>
              <a:t>Meningocoelae</a:t>
            </a:r>
            <a:r>
              <a:rPr lang="sr-Cyrl-RS" dirty="0">
                <a:solidFill>
                  <a:srgbClr val="FF33CC"/>
                </a:solidFill>
                <a:latin typeface="Times New Roman" pitchFamily="18" charset="0"/>
              </a:rPr>
              <a:t>)</a:t>
            </a:r>
            <a:endParaRPr lang="en-US" dirty="0">
              <a:solidFill>
                <a:srgbClr val="FF33CC"/>
              </a:solidFill>
            </a:endParaRPr>
          </a:p>
        </p:txBody>
      </p:sp>
      <p:sp>
        <p:nvSpPr>
          <p:cNvPr id="3" name="Content Placeholder 2"/>
          <p:cNvSpPr>
            <a:spLocks noGrp="1"/>
          </p:cNvSpPr>
          <p:nvPr>
            <p:ph sz="quarter" idx="1"/>
          </p:nvPr>
        </p:nvSpPr>
        <p:spPr>
          <a:xfrm>
            <a:off x="807307" y="1467093"/>
            <a:ext cx="10717427" cy="4873752"/>
          </a:xfrm>
        </p:spPr>
        <p:txBody>
          <a:bodyPr>
            <a:normAutofit/>
          </a:bodyPr>
          <a:lstStyle/>
          <a:p>
            <a:r>
              <a:rPr lang="sr-Cyrl-RS" dirty="0"/>
              <a:t>Конгениталне малформације које карактерише пролапс интракранијумског садржаја најчешће менинга (некад и мозга) кроз урођени дефект коштаног кранијума.</a:t>
            </a:r>
          </a:p>
          <a:p>
            <a:r>
              <a:rPr lang="sr-Cyrl-RS" sz="2600" b="1" dirty="0">
                <a:solidFill>
                  <a:srgbClr val="FF33CC"/>
                </a:solidFill>
              </a:rPr>
              <a:t>Етиологија</a:t>
            </a:r>
            <a:r>
              <a:rPr lang="sr-Cyrl-RS" dirty="0"/>
              <a:t> – критичан период у развоју носа је првих 12 недеља феталног развоја. Поремећај нормалог развоја у овом периоду узрокује настанак менингокела, а такође и глиома, дермоидних цисти и фистула носа.</a:t>
            </a:r>
          </a:p>
          <a:p>
            <a:r>
              <a:rPr lang="sr-Cyrl-RS" sz="2600" b="1" dirty="0">
                <a:solidFill>
                  <a:srgbClr val="FF33CC"/>
                </a:solidFill>
              </a:rPr>
              <a:t>Локализација </a:t>
            </a:r>
            <a:r>
              <a:rPr lang="sr-Cyrl-RS" dirty="0"/>
              <a:t>– окципиталне, фронтоетмоидне и назалне</a:t>
            </a:r>
          </a:p>
          <a:p>
            <a:pPr lvl="1"/>
            <a:r>
              <a:rPr lang="sr-Cyrl-RS" b="1" dirty="0">
                <a:solidFill>
                  <a:srgbClr val="FF0000"/>
                </a:solidFill>
              </a:rPr>
              <a:t>назалне</a:t>
            </a:r>
            <a:r>
              <a:rPr lang="sr-Cyrl-RS" sz="2200" dirty="0"/>
              <a:t> : преназалне и ендоназалне</a:t>
            </a:r>
          </a:p>
          <a:p>
            <a:r>
              <a:rPr lang="sr-Cyrl-RS" dirty="0"/>
              <a:t>По </a:t>
            </a:r>
            <a:r>
              <a:rPr lang="sr-Cyrl-RS" b="1" dirty="0">
                <a:solidFill>
                  <a:srgbClr val="FF33CC"/>
                </a:solidFill>
              </a:rPr>
              <a:t>садржају</a:t>
            </a:r>
            <a:r>
              <a:rPr lang="sr-Cyrl-RS" dirty="0"/>
              <a:t> – менингокеле и менингоенцефалокеле.</a:t>
            </a:r>
            <a:endParaRPr lang="en-US" dirty="0"/>
          </a:p>
        </p:txBody>
      </p:sp>
    </p:spTree>
    <p:extLst>
      <p:ext uri="{BB962C8B-B14F-4D97-AF65-F5344CB8AC3E}">
        <p14:creationId xmlns:p14="http://schemas.microsoft.com/office/powerpoint/2010/main" val="3038635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paces"/>
          <p:cNvPicPr>
            <a:picLocks noGrp="1" noChangeAspect="1" noChangeArrowheads="1"/>
          </p:cNvPicPr>
          <p:nvPr>
            <p:ph sz="quarter" idx="1"/>
          </p:nvPr>
        </p:nvPicPr>
        <p:blipFill>
          <a:blip r:embed="rId2"/>
          <a:srcRect/>
          <a:stretch>
            <a:fillRect/>
          </a:stretch>
        </p:blipFill>
        <p:spPr>
          <a:xfrm>
            <a:off x="3167042" y="928671"/>
            <a:ext cx="5458654" cy="3868457"/>
          </a:xfrm>
          <a:prstGeom prst="rect">
            <a:avLst/>
          </a:prstGeom>
          <a:ln w="19050">
            <a:solidFill>
              <a:srgbClr val="C00000"/>
            </a:solidFill>
          </a:ln>
          <a:effectLst>
            <a:outerShdw blurRad="292100" dist="139700" dir="2700000" algn="tl" rotWithShape="0">
              <a:srgbClr val="333333">
                <a:alpha val="65000"/>
              </a:srgbClr>
            </a:outerShdw>
          </a:effectLst>
        </p:spPr>
      </p:pic>
      <p:sp>
        <p:nvSpPr>
          <p:cNvPr id="5" name="Rectangle 4"/>
          <p:cNvSpPr/>
          <p:nvPr/>
        </p:nvSpPr>
        <p:spPr>
          <a:xfrm>
            <a:off x="1952596" y="5143513"/>
            <a:ext cx="8215370" cy="830997"/>
          </a:xfrm>
          <a:prstGeom prst="rect">
            <a:avLst/>
          </a:prstGeom>
        </p:spPr>
        <p:txBody>
          <a:bodyPr wrap="square">
            <a:spAutoFit/>
          </a:bodyPr>
          <a:lstStyle/>
          <a:p>
            <a:r>
              <a:rPr lang="ru-RU" sz="2400" dirty="0"/>
              <a:t>Кључни простор представљају : </a:t>
            </a:r>
            <a:r>
              <a:rPr lang="ru-RU" sz="2400" b="1" dirty="0">
                <a:solidFill>
                  <a:srgbClr val="FF33CC"/>
                </a:solidFill>
              </a:rPr>
              <a:t>форамен цекум</a:t>
            </a:r>
            <a:r>
              <a:rPr lang="ru-RU" sz="2400" dirty="0"/>
              <a:t>, </a:t>
            </a:r>
            <a:r>
              <a:rPr lang="ru-RU" sz="2400" b="1" dirty="0">
                <a:solidFill>
                  <a:srgbClr val="FF33CC"/>
                </a:solidFill>
              </a:rPr>
              <a:t>фонтикулус назофронталис </a:t>
            </a:r>
            <a:r>
              <a:rPr lang="ru-RU" sz="2400" dirty="0"/>
              <a:t>и </a:t>
            </a:r>
            <a:r>
              <a:rPr lang="ru-RU" sz="2400" b="1" dirty="0">
                <a:solidFill>
                  <a:srgbClr val="FF33CC"/>
                </a:solidFill>
              </a:rPr>
              <a:t>преназални простор</a:t>
            </a:r>
            <a:r>
              <a:rPr lang="ru-RU" sz="2400" dirty="0"/>
              <a:t>.</a:t>
            </a:r>
            <a:endParaRPr lang="en-US" sz="2400" dirty="0"/>
          </a:p>
        </p:txBody>
      </p:sp>
    </p:spTree>
    <p:extLst>
      <p:ext uri="{BB962C8B-B14F-4D97-AF65-F5344CB8AC3E}">
        <p14:creationId xmlns:p14="http://schemas.microsoft.com/office/powerpoint/2010/main" val="957479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normAutofit fontScale="90000"/>
          </a:bodyPr>
          <a:lstStyle/>
          <a:p>
            <a:r>
              <a:rPr lang="sr-Cyrl-RS" dirty="0">
                <a:solidFill>
                  <a:srgbClr val="FF33CC"/>
                </a:solidFill>
              </a:rPr>
              <a:t>Фронтоетмоидалне менингокеле</a:t>
            </a:r>
            <a:endParaRPr lang="en-US" dirty="0">
              <a:solidFill>
                <a:srgbClr val="FF33CC"/>
              </a:solidFill>
            </a:endParaRPr>
          </a:p>
        </p:txBody>
      </p:sp>
      <p:graphicFrame>
        <p:nvGraphicFramePr>
          <p:cNvPr id="1026" name="Object 3"/>
          <p:cNvGraphicFramePr>
            <a:graphicFrameLocks noGrp="1" noChangeAspect="1"/>
          </p:cNvGraphicFramePr>
          <p:nvPr>
            <p:ph sz="quarter" idx="1"/>
          </p:nvPr>
        </p:nvGraphicFramePr>
        <p:xfrm>
          <a:off x="2166910" y="1643050"/>
          <a:ext cx="3500462" cy="4158806"/>
        </p:xfrm>
        <a:graphic>
          <a:graphicData uri="http://schemas.openxmlformats.org/presentationml/2006/ole">
            <mc:AlternateContent xmlns:mc="http://schemas.openxmlformats.org/markup-compatibility/2006">
              <mc:Choice xmlns:v="urn:schemas-microsoft-com:vml" Requires="v">
                <p:oleObj name="Bitmap Image" r:id="rId2" imgW="2076740" imgH="2467319" progId="PBrush">
                  <p:embed/>
                </p:oleObj>
              </mc:Choice>
              <mc:Fallback>
                <p:oleObj name="Bitmap Image" r:id="rId2" imgW="2076740" imgH="2467319" progId="PBrush">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10" y="1643050"/>
                        <a:ext cx="3500462" cy="4158806"/>
                      </a:xfrm>
                      <a:prstGeom prst="rect">
                        <a:avLst/>
                      </a:prstGeom>
                      <a:noFill/>
                      <a:ln w="19050">
                        <a:solidFill>
                          <a:srgbClr val="FF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4"/>
          <p:cNvGraphicFramePr>
            <a:graphicFrameLocks noChangeAspect="1"/>
          </p:cNvGraphicFramePr>
          <p:nvPr/>
        </p:nvGraphicFramePr>
        <p:xfrm>
          <a:off x="6238877" y="1643050"/>
          <a:ext cx="3379023" cy="4143404"/>
        </p:xfrm>
        <a:graphic>
          <a:graphicData uri="http://schemas.openxmlformats.org/presentationml/2006/ole">
            <mc:AlternateContent xmlns:mc="http://schemas.openxmlformats.org/markup-compatibility/2006">
              <mc:Choice xmlns:v="urn:schemas-microsoft-com:vml" Requires="v">
                <p:oleObj name="Bitmap Image" r:id="rId4" imgW="1895238" imgH="2095793" progId="PBrush">
                  <p:embed/>
                </p:oleObj>
              </mc:Choice>
              <mc:Fallback>
                <p:oleObj name="Bitmap Image" r:id="rId4" imgW="1895238" imgH="2095793"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8877" y="1643050"/>
                        <a:ext cx="3379023" cy="4143404"/>
                      </a:xfrm>
                      <a:prstGeom prst="rect">
                        <a:avLst/>
                      </a:prstGeom>
                      <a:noFill/>
                      <a:ln w="19050">
                        <a:solidFill>
                          <a:srgbClr val="FF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17640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654032"/>
          </a:xfrm>
        </p:spPr>
        <p:txBody>
          <a:bodyPr>
            <a:normAutofit fontScale="90000"/>
          </a:bodyPr>
          <a:lstStyle/>
          <a:p>
            <a:r>
              <a:rPr lang="sr-Cyrl-RS" dirty="0">
                <a:solidFill>
                  <a:srgbClr val="FF33CC"/>
                </a:solidFill>
              </a:rPr>
              <a:t>Назалне менингокеле</a:t>
            </a:r>
            <a:endParaRPr lang="en-US" dirty="0">
              <a:solidFill>
                <a:srgbClr val="FF33CC"/>
              </a:solidFill>
            </a:endParaRPr>
          </a:p>
        </p:txBody>
      </p:sp>
      <p:sp>
        <p:nvSpPr>
          <p:cNvPr id="3" name="Content Placeholder 2"/>
          <p:cNvSpPr>
            <a:spLocks noGrp="1"/>
          </p:cNvSpPr>
          <p:nvPr>
            <p:ph sz="quarter" idx="1"/>
          </p:nvPr>
        </p:nvSpPr>
        <p:spPr>
          <a:xfrm>
            <a:off x="2309786" y="1142984"/>
            <a:ext cx="7643866" cy="4873752"/>
          </a:xfrm>
        </p:spPr>
        <p:txBody>
          <a:bodyPr>
            <a:normAutofit fontScale="85000" lnSpcReduction="10000"/>
          </a:bodyPr>
          <a:lstStyle/>
          <a:p>
            <a:r>
              <a:rPr lang="ru-RU" sz="3000" dirty="0">
                <a:solidFill>
                  <a:srgbClr val="FF0000"/>
                </a:solidFill>
              </a:rPr>
              <a:t>Преназалне менингокеле</a:t>
            </a:r>
          </a:p>
          <a:p>
            <a:r>
              <a:rPr lang="ru-RU" dirty="0"/>
              <a:t>Пролазе кроз ламину криброзу и форамен цекум и локализују се у нивоу назофронталне сутуре или на граници носних костију и етмоида, испред и изнад носне шупљине.</a:t>
            </a:r>
          </a:p>
          <a:p>
            <a:r>
              <a:rPr lang="ru-RU" dirty="0">
                <a:solidFill>
                  <a:srgbClr val="FF33CC"/>
                </a:solidFill>
              </a:rPr>
              <a:t>Симптоматологија</a:t>
            </a:r>
            <a:r>
              <a:rPr lang="ru-RU" dirty="0"/>
              <a:t> – избочење у пределу латералног дела корена носа, величине зрна грашка до песнице.</a:t>
            </a:r>
          </a:p>
          <a:p>
            <a:pPr lvl="1"/>
            <a:r>
              <a:rPr lang="ru-RU" sz="2200" dirty="0"/>
              <a:t>велике врше притисак на булбус и потискују га према напред и споља, кожа може бити врло танка</a:t>
            </a:r>
          </a:p>
          <a:p>
            <a:pPr>
              <a:buNone/>
            </a:pPr>
            <a:endParaRPr lang="ru-RU" dirty="0"/>
          </a:p>
          <a:p>
            <a:r>
              <a:rPr lang="ru-RU" sz="3000" dirty="0">
                <a:solidFill>
                  <a:srgbClr val="FF0000"/>
                </a:solidFill>
              </a:rPr>
              <a:t>Ендоназалне менингокеле</a:t>
            </a:r>
          </a:p>
          <a:p>
            <a:r>
              <a:rPr lang="ru-RU" dirty="0"/>
              <a:t>Пролазе кроз кров етмоидалне кости и улазе у носну шупљину, те се клинички могу заменити са полипима носа.</a:t>
            </a:r>
            <a:endParaRPr lang="en-US" dirty="0"/>
          </a:p>
        </p:txBody>
      </p:sp>
    </p:spTree>
    <p:extLst>
      <p:ext uri="{BB962C8B-B14F-4D97-AF65-F5344CB8AC3E}">
        <p14:creationId xmlns:p14="http://schemas.microsoft.com/office/powerpoint/2010/main" val="1643954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96908"/>
          </a:xfrm>
        </p:spPr>
        <p:txBody>
          <a:bodyPr/>
          <a:lstStyle/>
          <a:p>
            <a:r>
              <a:rPr lang="sr-Cyrl-RS" dirty="0">
                <a:solidFill>
                  <a:srgbClr val="FF33CC"/>
                </a:solidFill>
              </a:rPr>
              <a:t>Преназална менингокела</a:t>
            </a:r>
            <a:endParaRPr lang="en-US" dirty="0">
              <a:solidFill>
                <a:srgbClr val="FF33CC"/>
              </a:solidFill>
            </a:endParaRPr>
          </a:p>
        </p:txBody>
      </p:sp>
      <p:graphicFrame>
        <p:nvGraphicFramePr>
          <p:cNvPr id="2050" name="Object 3"/>
          <p:cNvGraphicFramePr>
            <a:graphicFrameLocks noGrp="1" noChangeAspect="1"/>
          </p:cNvGraphicFramePr>
          <p:nvPr>
            <p:ph sz="quarter" idx="1"/>
          </p:nvPr>
        </p:nvGraphicFramePr>
        <p:xfrm>
          <a:off x="2024034" y="1571612"/>
          <a:ext cx="3529148" cy="4192886"/>
        </p:xfrm>
        <a:graphic>
          <a:graphicData uri="http://schemas.openxmlformats.org/presentationml/2006/ole">
            <mc:AlternateContent xmlns:mc="http://schemas.openxmlformats.org/markup-compatibility/2006">
              <mc:Choice xmlns:v="urn:schemas-microsoft-com:vml" Requires="v">
                <p:oleObj name="Bitmap Image" r:id="rId2" imgW="2076740" imgH="2467319" progId="PBrush">
                  <p:embed/>
                </p:oleObj>
              </mc:Choice>
              <mc:Fallback>
                <p:oleObj name="Bitmap Image" r:id="rId2" imgW="2076740" imgH="2467319" progId="PBrush">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4034" y="1571612"/>
                        <a:ext cx="3529148" cy="4192886"/>
                      </a:xfrm>
                      <a:prstGeom prst="rect">
                        <a:avLst/>
                      </a:prstGeom>
                      <a:noFill/>
                      <a:ln w="19050">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4"/>
          <p:cNvGraphicFramePr>
            <a:graphicFrameLocks noChangeAspect="1"/>
          </p:cNvGraphicFramePr>
          <p:nvPr/>
        </p:nvGraphicFramePr>
        <p:xfrm>
          <a:off x="5881687" y="1571613"/>
          <a:ext cx="3692523" cy="4172875"/>
        </p:xfrm>
        <a:graphic>
          <a:graphicData uri="http://schemas.openxmlformats.org/presentationml/2006/ole">
            <mc:AlternateContent xmlns:mc="http://schemas.openxmlformats.org/markup-compatibility/2006">
              <mc:Choice xmlns:v="urn:schemas-microsoft-com:vml" Requires="v">
                <p:oleObj name="Bitmap Image" r:id="rId4" imgW="1895238" imgH="2104762" progId="PBrush">
                  <p:embed/>
                </p:oleObj>
              </mc:Choice>
              <mc:Fallback>
                <p:oleObj name="Bitmap Image" r:id="rId4" imgW="1895238" imgH="2104762"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1687" y="1571613"/>
                        <a:ext cx="3692523" cy="4172875"/>
                      </a:xfrm>
                      <a:prstGeom prst="rect">
                        <a:avLst/>
                      </a:prstGeom>
                      <a:noFill/>
                      <a:ln w="19050">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49699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011222"/>
          </a:xfrm>
        </p:spPr>
        <p:txBody>
          <a:bodyPr/>
          <a:lstStyle/>
          <a:p>
            <a:r>
              <a:rPr lang="sr-Cyrl-RS" dirty="0">
                <a:solidFill>
                  <a:srgbClr val="FF33CC"/>
                </a:solidFill>
              </a:rPr>
              <a:t>Преназална менингокела</a:t>
            </a:r>
            <a:endParaRPr lang="en-US" dirty="0">
              <a:solidFill>
                <a:srgbClr val="FF33CC"/>
              </a:solidFill>
            </a:endParaRPr>
          </a:p>
        </p:txBody>
      </p:sp>
      <p:pic>
        <p:nvPicPr>
          <p:cNvPr id="4" name="Content Placeholder 3" descr="glioma"/>
          <p:cNvPicPr>
            <a:picLocks noGrp="1" noChangeAspect="1" noChangeArrowheads="1"/>
          </p:cNvPicPr>
          <p:nvPr>
            <p:ph sz="quarter" idx="1"/>
          </p:nvPr>
        </p:nvPicPr>
        <p:blipFill>
          <a:blip r:embed="rId2"/>
          <a:srcRect/>
          <a:stretch>
            <a:fillRect/>
          </a:stretch>
        </p:blipFill>
        <p:spPr>
          <a:xfrm>
            <a:off x="2738414" y="1714489"/>
            <a:ext cx="6196432" cy="4257591"/>
          </a:xfrm>
          <a:noFill/>
        </p:spPr>
      </p:pic>
    </p:spTree>
    <p:extLst>
      <p:ext uri="{BB962C8B-B14F-4D97-AF65-F5344CB8AC3E}">
        <p14:creationId xmlns:p14="http://schemas.microsoft.com/office/powerpoint/2010/main" val="2633958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34" y="428604"/>
            <a:ext cx="7467600" cy="725470"/>
          </a:xfrm>
        </p:spPr>
        <p:txBody>
          <a:bodyPr/>
          <a:lstStyle/>
          <a:p>
            <a:r>
              <a:rPr lang="sr-Cyrl-RS" dirty="0">
                <a:solidFill>
                  <a:srgbClr val="FF33CC"/>
                </a:solidFill>
              </a:rPr>
              <a:t>Преназална менингокела</a:t>
            </a:r>
            <a:endParaRPr lang="en-US" dirty="0">
              <a:solidFill>
                <a:srgbClr val="FF33CC"/>
              </a:solidFill>
            </a:endParaRPr>
          </a:p>
        </p:txBody>
      </p:sp>
      <p:pic>
        <p:nvPicPr>
          <p:cNvPr id="4" name="Content Placeholder 3" descr="encephalocelemass"/>
          <p:cNvPicPr>
            <a:picLocks noGrp="1" noChangeAspect="1" noChangeArrowheads="1"/>
          </p:cNvPicPr>
          <p:nvPr>
            <p:ph sz="quarter" idx="1"/>
          </p:nvPr>
        </p:nvPicPr>
        <p:blipFill>
          <a:blip r:embed="rId3"/>
          <a:srcRect/>
          <a:stretch>
            <a:fillRect/>
          </a:stretch>
        </p:blipFill>
        <p:spPr>
          <a:xfrm>
            <a:off x="2381225" y="1571612"/>
            <a:ext cx="7078527" cy="4357718"/>
          </a:xfrm>
          <a:noFill/>
        </p:spPr>
      </p:pic>
    </p:spTree>
    <p:extLst>
      <p:ext uri="{BB962C8B-B14F-4D97-AF65-F5344CB8AC3E}">
        <p14:creationId xmlns:p14="http://schemas.microsoft.com/office/powerpoint/2010/main" val="2334817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Ендоназална менингокела</a:t>
            </a:r>
            <a:endParaRPr lang="en-US" dirty="0">
              <a:solidFill>
                <a:srgbClr val="FF33CC"/>
              </a:solidFill>
            </a:endParaRPr>
          </a:p>
        </p:txBody>
      </p:sp>
      <p:pic>
        <p:nvPicPr>
          <p:cNvPr id="4" name="Content Placeholder 3" descr="encephalocele"/>
          <p:cNvPicPr>
            <a:picLocks noGrp="1" noChangeAspect="1" noChangeArrowheads="1"/>
          </p:cNvPicPr>
          <p:nvPr>
            <p:ph sz="quarter" idx="1"/>
          </p:nvPr>
        </p:nvPicPr>
        <p:blipFill>
          <a:blip r:embed="rId2"/>
          <a:srcRect/>
          <a:stretch>
            <a:fillRect/>
          </a:stretch>
        </p:blipFill>
        <p:spPr>
          <a:xfrm>
            <a:off x="2738414" y="1643050"/>
            <a:ext cx="6261116" cy="4209056"/>
          </a:xfrm>
          <a:noFill/>
        </p:spPr>
      </p:pic>
    </p:spTree>
    <p:extLst>
      <p:ext uri="{BB962C8B-B14F-4D97-AF65-F5344CB8AC3E}">
        <p14:creationId xmlns:p14="http://schemas.microsoft.com/office/powerpoint/2010/main" val="1007009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85507" y="802270"/>
            <a:ext cx="8703552" cy="2823056"/>
          </a:xfrm>
        </p:spPr>
        <p:txBody>
          <a:bodyPr>
            <a:noAutofit/>
          </a:bodyPr>
          <a:lstStyle/>
          <a:p>
            <a:r>
              <a:rPr lang="ru-RU" sz="5400" dirty="0">
                <a:latin typeface="+mn-lt"/>
                <a:cs typeface="Times New Roman" panose="02020603050405020304" pitchFamily="18" charset="0"/>
              </a:rPr>
              <a:t>Ринолошке конгениталне малформације носа</a:t>
            </a:r>
            <a:endParaRPr lang="en-US" sz="5400" dirty="0">
              <a:latin typeface="+mn-lt"/>
              <a:cs typeface="Times New Roman" panose="02020603050405020304" pitchFamily="18" charset="0"/>
            </a:endParaRPr>
          </a:p>
        </p:txBody>
      </p:sp>
    </p:spTree>
    <p:extLst>
      <p:ext uri="{BB962C8B-B14F-4D97-AF65-F5344CB8AC3E}">
        <p14:creationId xmlns:p14="http://schemas.microsoft.com/office/powerpoint/2010/main" val="2280305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Ендоназална менингокела</a:t>
            </a:r>
            <a:endParaRPr lang="en-US" dirty="0">
              <a:solidFill>
                <a:srgbClr val="FF33CC"/>
              </a:solidFill>
            </a:endParaRPr>
          </a:p>
        </p:txBody>
      </p:sp>
      <p:pic>
        <p:nvPicPr>
          <p:cNvPr id="4" name="Content Placeholder 3" descr="intranasalglioma"/>
          <p:cNvPicPr>
            <a:picLocks noGrp="1" noChangeAspect="1" noChangeArrowheads="1"/>
          </p:cNvPicPr>
          <p:nvPr>
            <p:ph sz="quarter" idx="1"/>
          </p:nvPr>
        </p:nvPicPr>
        <p:blipFill>
          <a:blip r:embed="rId2"/>
          <a:srcRect/>
          <a:stretch>
            <a:fillRect/>
          </a:stretch>
        </p:blipFill>
        <p:spPr>
          <a:xfrm>
            <a:off x="3952860" y="1500174"/>
            <a:ext cx="3547850" cy="4475898"/>
          </a:xfrm>
          <a:noFill/>
          <a:ln>
            <a:solidFill>
              <a:srgbClr val="C00000"/>
            </a:solidFill>
          </a:ln>
        </p:spPr>
      </p:pic>
    </p:spTree>
    <p:extLst>
      <p:ext uri="{BB962C8B-B14F-4D97-AF65-F5344CB8AC3E}">
        <p14:creationId xmlns:p14="http://schemas.microsoft.com/office/powerpoint/2010/main" val="676000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13253" y="1112475"/>
            <a:ext cx="10181967" cy="5143536"/>
          </a:xfrm>
        </p:spPr>
        <p:txBody>
          <a:bodyPr/>
          <a:lstStyle/>
          <a:p>
            <a:r>
              <a:rPr lang="ru-RU" b="1" dirty="0">
                <a:solidFill>
                  <a:srgbClr val="FF33CC"/>
                </a:solidFill>
              </a:rPr>
              <a:t>Дијагноза</a:t>
            </a:r>
            <a:r>
              <a:rPr lang="ru-RU" dirty="0"/>
              <a:t> – анамнеза, клинички преглед, рендген, КТ и МР.</a:t>
            </a:r>
          </a:p>
          <a:p>
            <a:pPr lvl="1"/>
            <a:r>
              <a:rPr lang="ru-RU" sz="2200" b="1" dirty="0">
                <a:solidFill>
                  <a:srgbClr val="C00000"/>
                </a:solidFill>
              </a:rPr>
              <a:t>не узимати биопсију код интра и екстраназалних туморских маса у деце, пре него се уради радиолошка претрага !</a:t>
            </a:r>
          </a:p>
          <a:p>
            <a:pPr lvl="1">
              <a:buNone/>
            </a:pPr>
            <a:endParaRPr lang="ru-RU" sz="2200" b="1" dirty="0">
              <a:solidFill>
                <a:srgbClr val="C00000"/>
              </a:solidFill>
            </a:endParaRPr>
          </a:p>
          <a:p>
            <a:r>
              <a:rPr lang="ru-RU" b="1" dirty="0">
                <a:solidFill>
                  <a:srgbClr val="FF33CC"/>
                </a:solidFill>
              </a:rPr>
              <a:t>Терапија</a:t>
            </a:r>
            <a:r>
              <a:rPr lang="ru-RU" dirty="0"/>
              <a:t> – </a:t>
            </a:r>
            <a:r>
              <a:rPr lang="ru-RU" b="1" dirty="0">
                <a:solidFill>
                  <a:srgbClr val="C00000"/>
                </a:solidFill>
              </a:rPr>
              <a:t>хируршка</a:t>
            </a:r>
            <a:r>
              <a:rPr lang="ru-RU" dirty="0"/>
              <a:t> (неурохирург и оториноларинголог).</a:t>
            </a:r>
          </a:p>
          <a:p>
            <a:pPr lvl="1"/>
            <a:r>
              <a:rPr lang="ru-RU" dirty="0">
                <a:solidFill>
                  <a:srgbClr val="C00000"/>
                </a:solidFill>
              </a:rPr>
              <a:t>циљ</a:t>
            </a:r>
            <a:r>
              <a:rPr lang="ru-RU" dirty="0"/>
              <a:t> - одстранити менингокелу, затворити коштани дефект и урадити пластику дуре</a:t>
            </a:r>
          </a:p>
          <a:p>
            <a:pPr lvl="1"/>
            <a:r>
              <a:rPr lang="ru-RU" dirty="0"/>
              <a:t>код већих менингокела, операција се може извести одмах по рођењу, код мањих се одлаже до годину дана</a:t>
            </a:r>
            <a:endParaRPr lang="en-US" dirty="0"/>
          </a:p>
        </p:txBody>
      </p:sp>
    </p:spTree>
    <p:extLst>
      <p:ext uri="{BB962C8B-B14F-4D97-AF65-F5344CB8AC3E}">
        <p14:creationId xmlns:p14="http://schemas.microsoft.com/office/powerpoint/2010/main" val="997813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25470"/>
          </a:xfrm>
        </p:spPr>
        <p:txBody>
          <a:bodyPr>
            <a:normAutofit fontScale="90000"/>
          </a:bodyPr>
          <a:lstStyle/>
          <a:p>
            <a:r>
              <a:rPr lang="sr-Cyrl-RS" dirty="0">
                <a:solidFill>
                  <a:srgbClr val="FF33CC"/>
                </a:solidFill>
              </a:rPr>
              <a:t>Ендоназална менингокела (КТ)</a:t>
            </a:r>
            <a:endParaRPr lang="en-US" dirty="0"/>
          </a:p>
        </p:txBody>
      </p:sp>
      <p:pic>
        <p:nvPicPr>
          <p:cNvPr id="4" name="Content Placeholder 3" descr="ni_2011_59_6_946_91403_f1.jpg"/>
          <p:cNvPicPr>
            <a:picLocks noGrp="1" noChangeAspect="1"/>
          </p:cNvPicPr>
          <p:nvPr>
            <p:ph sz="quarter" idx="1"/>
          </p:nvPr>
        </p:nvPicPr>
        <p:blipFill>
          <a:blip r:embed="rId2"/>
          <a:srcRect r="47388"/>
          <a:stretch>
            <a:fillRect/>
          </a:stretch>
        </p:blipFill>
        <p:spPr>
          <a:xfrm>
            <a:off x="3809984" y="1428737"/>
            <a:ext cx="4278890" cy="4431707"/>
          </a:xfrm>
        </p:spPr>
      </p:pic>
    </p:spTree>
    <p:extLst>
      <p:ext uri="{BB962C8B-B14F-4D97-AF65-F5344CB8AC3E}">
        <p14:creationId xmlns:p14="http://schemas.microsoft.com/office/powerpoint/2010/main" val="3114274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normAutofit fontScale="90000"/>
          </a:bodyPr>
          <a:lstStyle/>
          <a:p>
            <a:r>
              <a:rPr lang="sr-Cyrl-RS" dirty="0">
                <a:solidFill>
                  <a:srgbClr val="FF33CC"/>
                </a:solidFill>
              </a:rPr>
              <a:t>Ендоназална менингокела (КТ)</a:t>
            </a:r>
            <a:endParaRPr lang="en-US" dirty="0"/>
          </a:p>
        </p:txBody>
      </p:sp>
      <p:pic>
        <p:nvPicPr>
          <p:cNvPr id="4" name="Content Placeholder 3" descr="images.jpg"/>
          <p:cNvPicPr>
            <a:picLocks noGrp="1" noChangeAspect="1"/>
          </p:cNvPicPr>
          <p:nvPr>
            <p:ph sz="quarter" idx="1"/>
          </p:nvPr>
        </p:nvPicPr>
        <p:blipFill>
          <a:blip r:embed="rId2"/>
          <a:stretch>
            <a:fillRect/>
          </a:stretch>
        </p:blipFill>
        <p:spPr>
          <a:xfrm>
            <a:off x="3167042" y="1773238"/>
            <a:ext cx="5357850" cy="4013216"/>
          </a:xfrm>
        </p:spPr>
      </p:pic>
    </p:spTree>
    <p:extLst>
      <p:ext uri="{BB962C8B-B14F-4D97-AF65-F5344CB8AC3E}">
        <p14:creationId xmlns:p14="http://schemas.microsoft.com/office/powerpoint/2010/main" val="2582706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7"/>
            <a:ext cx="7787208" cy="985751"/>
          </a:xfrm>
        </p:spPr>
        <p:txBody>
          <a:bodyPr>
            <a:normAutofit fontScale="90000"/>
          </a:bodyPr>
          <a:lstStyle/>
          <a:p>
            <a:r>
              <a:rPr lang="sr-Cyrl-RS" dirty="0">
                <a:solidFill>
                  <a:srgbClr val="FF33CC"/>
                </a:solidFill>
              </a:rPr>
              <a:t>Ендоназална менингоенцефалокела (МР)</a:t>
            </a:r>
            <a:endParaRPr lang="en-US" dirty="0"/>
          </a:p>
        </p:txBody>
      </p:sp>
      <p:pic>
        <p:nvPicPr>
          <p:cNvPr id="4" name="Content Placeholder 3" descr="F2.large.jpg"/>
          <p:cNvPicPr>
            <a:picLocks noGrp="1" noChangeAspect="1"/>
          </p:cNvPicPr>
          <p:nvPr>
            <p:ph sz="quarter" idx="1"/>
          </p:nvPr>
        </p:nvPicPr>
        <p:blipFill>
          <a:blip r:embed="rId2"/>
          <a:stretch>
            <a:fillRect/>
          </a:stretch>
        </p:blipFill>
        <p:spPr>
          <a:xfrm>
            <a:off x="3386892" y="1472499"/>
            <a:ext cx="4477643" cy="4873625"/>
          </a:xfrm>
        </p:spPr>
      </p:pic>
    </p:spTree>
    <p:extLst>
      <p:ext uri="{BB962C8B-B14F-4D97-AF65-F5344CB8AC3E}">
        <p14:creationId xmlns:p14="http://schemas.microsoft.com/office/powerpoint/2010/main" val="3094068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4000" b="1" dirty="0"/>
              <a:t>Стеноза носне дупље</a:t>
            </a:r>
            <a:r>
              <a:rPr lang="sr-Latn-RS" sz="4000" b="1" dirty="0"/>
              <a:t> </a:t>
            </a:r>
            <a:r>
              <a:rPr lang="sr-Latn-RS" sz="3300" dirty="0">
                <a:solidFill>
                  <a:srgbClr val="FF33CC"/>
                </a:solidFill>
              </a:rPr>
              <a:t>(Stenosis cavi nasi)</a:t>
            </a:r>
            <a:endParaRPr lang="en-US" sz="3300" dirty="0">
              <a:solidFill>
                <a:srgbClr val="FF33CC"/>
              </a:solidFill>
            </a:endParaRPr>
          </a:p>
        </p:txBody>
      </p:sp>
      <p:sp>
        <p:nvSpPr>
          <p:cNvPr id="3" name="Content Placeholder 2"/>
          <p:cNvSpPr>
            <a:spLocks noGrp="1"/>
          </p:cNvSpPr>
          <p:nvPr>
            <p:ph sz="quarter" idx="1"/>
          </p:nvPr>
        </p:nvSpPr>
        <p:spPr>
          <a:xfrm>
            <a:off x="1169773" y="1714488"/>
            <a:ext cx="9934832" cy="4400568"/>
          </a:xfrm>
        </p:spPr>
        <p:txBody>
          <a:bodyPr>
            <a:normAutofit/>
          </a:bodyPr>
          <a:lstStyle/>
          <a:p>
            <a:r>
              <a:rPr lang="ru-RU" dirty="0"/>
              <a:t>Сужење апертуре пириформис или деформација аларних хрскавица</a:t>
            </a:r>
          </a:p>
          <a:p>
            <a:r>
              <a:rPr lang="ru-RU" b="1" dirty="0">
                <a:solidFill>
                  <a:srgbClr val="FF33CC"/>
                </a:solidFill>
              </a:rPr>
              <a:t>Симптоми</a:t>
            </a:r>
            <a:r>
              <a:rPr lang="ru-RU" dirty="0"/>
              <a:t> – обострано отежано дисање на нос, поремећај рефлексне везе носа и дијафрагме због сужења у регији валвуле</a:t>
            </a:r>
          </a:p>
          <a:p>
            <a:r>
              <a:rPr lang="ru-RU" b="1" dirty="0">
                <a:solidFill>
                  <a:srgbClr val="FF33CC"/>
                </a:solidFill>
              </a:rPr>
              <a:t>Дијагноза</a:t>
            </a:r>
            <a:r>
              <a:rPr lang="ru-RU" dirty="0"/>
              <a:t> – анамнеза, предња риноскопија (узак простор заједничких носних ходника, нарочито регије валвуле носа)</a:t>
            </a:r>
          </a:p>
          <a:p>
            <a:r>
              <a:rPr lang="ru-RU" b="1" dirty="0">
                <a:solidFill>
                  <a:srgbClr val="FF33CC"/>
                </a:solidFill>
              </a:rPr>
              <a:t>Терапија</a:t>
            </a:r>
            <a:r>
              <a:rPr lang="ru-RU" dirty="0"/>
              <a:t> – тоалета носних шупљина, септопластика, пластично-реконструктивни захвати</a:t>
            </a:r>
            <a:endParaRPr lang="en-US" dirty="0"/>
          </a:p>
        </p:txBody>
      </p:sp>
    </p:spTree>
    <p:extLst>
      <p:ext uri="{BB962C8B-B14F-4D97-AF65-F5344CB8AC3E}">
        <p14:creationId xmlns:p14="http://schemas.microsoft.com/office/powerpoint/2010/main" val="2262664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834279-877468-277tn.jpg"/>
          <p:cNvPicPr>
            <a:picLocks noGrp="1" noChangeAspect="1"/>
          </p:cNvPicPr>
          <p:nvPr>
            <p:ph sz="quarter" idx="1"/>
          </p:nvPr>
        </p:nvPicPr>
        <p:blipFill>
          <a:blip r:embed="rId2"/>
          <a:srcRect/>
          <a:stretch>
            <a:fillRect/>
          </a:stretch>
        </p:blipFill>
        <p:spPr>
          <a:xfrm>
            <a:off x="2024034" y="1785926"/>
            <a:ext cx="3787076" cy="3143272"/>
          </a:xfrm>
        </p:spPr>
      </p:pic>
      <p:pic>
        <p:nvPicPr>
          <p:cNvPr id="5" name="Content Placeholder 5" descr="valve-collapse-photo-1.jpg"/>
          <p:cNvPicPr>
            <a:picLocks noChangeAspect="1"/>
          </p:cNvPicPr>
          <p:nvPr/>
        </p:nvPicPr>
        <p:blipFill>
          <a:blip r:embed="rId3"/>
          <a:srcRect/>
          <a:stretch>
            <a:fillRect/>
          </a:stretch>
        </p:blipFill>
        <p:spPr>
          <a:xfrm>
            <a:off x="6096000" y="1785927"/>
            <a:ext cx="3643312" cy="3146425"/>
          </a:xfrm>
          <a:prstGeom prst="rect">
            <a:avLst/>
          </a:prstGeom>
        </p:spPr>
      </p:pic>
    </p:spTree>
    <p:extLst>
      <p:ext uri="{BB962C8B-B14F-4D97-AF65-F5344CB8AC3E}">
        <p14:creationId xmlns:p14="http://schemas.microsoft.com/office/powerpoint/2010/main" val="3255397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9157" y="422919"/>
            <a:ext cx="8336692" cy="1143000"/>
          </a:xfrm>
        </p:spPr>
        <p:txBody>
          <a:bodyPr>
            <a:normAutofit fontScale="90000"/>
          </a:bodyPr>
          <a:lstStyle/>
          <a:p>
            <a:r>
              <a:rPr lang="sr-Cyrl-RS" b="1" dirty="0"/>
              <a:t>Конгенитални тумори носа (</a:t>
            </a:r>
            <a:r>
              <a:rPr lang="sr-Latn-RS" b="1" dirty="0"/>
              <a:t>Tumores congenitalis nasalis</a:t>
            </a:r>
            <a:r>
              <a:rPr lang="sr-Cyrl-RS" b="1" dirty="0"/>
              <a:t> )</a:t>
            </a:r>
            <a:endParaRPr lang="en-US" b="1" dirty="0"/>
          </a:p>
        </p:txBody>
      </p:sp>
      <p:sp>
        <p:nvSpPr>
          <p:cNvPr id="3" name="Content Placeholder 2"/>
          <p:cNvSpPr>
            <a:spLocks noGrp="1"/>
          </p:cNvSpPr>
          <p:nvPr>
            <p:ph sz="quarter" idx="1"/>
          </p:nvPr>
        </p:nvSpPr>
        <p:spPr>
          <a:xfrm>
            <a:off x="955589" y="2020330"/>
            <a:ext cx="10074875" cy="3952103"/>
          </a:xfrm>
        </p:spPr>
        <p:txBody>
          <a:bodyPr>
            <a:normAutofit/>
          </a:bodyPr>
          <a:lstStyle/>
          <a:p>
            <a:r>
              <a:rPr lang="sr-Cyrl-RS" dirty="0"/>
              <a:t>Најчешћи су глиоми</a:t>
            </a:r>
            <a:r>
              <a:rPr lang="sr-Latn-RS" dirty="0"/>
              <a:t>.</a:t>
            </a:r>
            <a:endParaRPr lang="sr-Cyrl-RS" dirty="0"/>
          </a:p>
          <a:p>
            <a:r>
              <a:rPr lang="sr-Cyrl-RS" dirty="0"/>
              <a:t>То су чврсти, округласти тумори.</a:t>
            </a:r>
          </a:p>
          <a:p>
            <a:r>
              <a:rPr lang="sr-Cyrl-RS" dirty="0"/>
              <a:t>Могу да буду екстраназални</a:t>
            </a:r>
            <a:r>
              <a:rPr lang="sr-Latn-RS" dirty="0"/>
              <a:t> </a:t>
            </a:r>
            <a:r>
              <a:rPr lang="sr-Cyrl-RS" dirty="0"/>
              <a:t>или интраназални.</a:t>
            </a:r>
          </a:p>
          <a:p>
            <a:r>
              <a:rPr lang="sr-Cyrl-RS" dirty="0"/>
              <a:t>Типично за глиоме је да се не увећавају када дете плаче.</a:t>
            </a:r>
          </a:p>
          <a:p>
            <a:r>
              <a:rPr lang="sr-Cyrl-RS" dirty="0"/>
              <a:t>Клинички протиче обично без симптома.</a:t>
            </a:r>
          </a:p>
          <a:p>
            <a:r>
              <a:rPr lang="sr-Cyrl-RS" dirty="0"/>
              <a:t>Понекад доводи до отежаног дисања н нос и рецидивантних епистакси.</a:t>
            </a:r>
          </a:p>
          <a:p>
            <a:endParaRPr lang="sr-Latn-RS" dirty="0"/>
          </a:p>
          <a:p>
            <a:endParaRPr lang="en-US" dirty="0"/>
          </a:p>
        </p:txBody>
      </p:sp>
    </p:spTree>
    <p:extLst>
      <p:ext uri="{BB962C8B-B14F-4D97-AF65-F5344CB8AC3E}">
        <p14:creationId xmlns:p14="http://schemas.microsoft.com/office/powerpoint/2010/main" val="5695624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07308" y="476672"/>
            <a:ext cx="10552670" cy="2592288"/>
          </a:xfrm>
        </p:spPr>
        <p:txBody>
          <a:bodyPr>
            <a:normAutofit fontScale="92500" lnSpcReduction="10000"/>
          </a:bodyPr>
          <a:lstStyle/>
          <a:p>
            <a:r>
              <a:rPr lang="sr-Cyrl-RS" b="1" dirty="0">
                <a:solidFill>
                  <a:srgbClr val="FF33CC"/>
                </a:solidFill>
              </a:rPr>
              <a:t>Дијагноза</a:t>
            </a:r>
            <a:r>
              <a:rPr lang="sr-Cyrl-RS" dirty="0"/>
              <a:t>: клиничким прегледом се на кожи носа изнад глиома уочавају проширени крвни судови (телеангиектазије). Корен носа је проширен и уочва се хипертелоризам (велики размак између очију због раста тумора).</a:t>
            </a:r>
          </a:p>
          <a:p>
            <a:r>
              <a:rPr lang="sr-Cyrl-RS" dirty="0"/>
              <a:t>Тачна дијагноза се поставља ендоскопским прегедом и КТ и/или МР-ом.</a:t>
            </a:r>
          </a:p>
          <a:p>
            <a:r>
              <a:rPr lang="sr-Cyrl-RS" b="1" dirty="0">
                <a:solidFill>
                  <a:srgbClr val="FF33CC"/>
                </a:solidFill>
              </a:rPr>
              <a:t>Терапија</a:t>
            </a:r>
            <a:r>
              <a:rPr lang="sr-Cyrl-RS" dirty="0"/>
              <a:t>: хируршка</a:t>
            </a:r>
            <a:endParaRPr lang="en-US" dirty="0"/>
          </a:p>
        </p:txBody>
      </p:sp>
      <p:pic>
        <p:nvPicPr>
          <p:cNvPr id="4" name="Picture 2" descr="Figure 1 from Nasal glioma. | Semantic Scholar"/>
          <p:cNvPicPr>
            <a:picLocks noChangeAspect="1" noChangeArrowheads="1"/>
          </p:cNvPicPr>
          <p:nvPr/>
        </p:nvPicPr>
        <p:blipFill rotWithShape="1">
          <a:blip r:embed="rId2">
            <a:extLst>
              <a:ext uri="{28A0092B-C50C-407E-A947-70E740481C1C}">
                <a14:useLocalDpi xmlns:a14="http://schemas.microsoft.com/office/drawing/2010/main" val="0"/>
              </a:ext>
            </a:extLst>
          </a:blip>
          <a:srcRect l="21256" t="15111" r="23088" b="23355"/>
          <a:stretch/>
        </p:blipFill>
        <p:spPr bwMode="auto">
          <a:xfrm>
            <a:off x="2279577" y="3212977"/>
            <a:ext cx="2813557" cy="2461861"/>
          </a:xfrm>
          <a:prstGeom prst="rect">
            <a:avLst/>
          </a:prstGeom>
          <a:noFill/>
          <a:extLst>
            <a:ext uri="{909E8E84-426E-40DD-AFC4-6F175D3DCCD1}">
              <a14:hiddenFill xmlns:a14="http://schemas.microsoft.com/office/drawing/2010/main">
                <a:solidFill>
                  <a:srgbClr val="FFFFFF"/>
                </a:solidFill>
              </a14:hiddenFill>
            </a:ext>
          </a:extLst>
        </p:spPr>
      </p:pic>
      <p:pic>
        <p:nvPicPr>
          <p:cNvPr id="150532" name="Picture 4" descr="Extranasal nasal glioma | E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7928" y="3219310"/>
            <a:ext cx="4426834" cy="2461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573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80519" y="1142984"/>
            <a:ext cx="8201695" cy="2589694"/>
          </a:xfrm>
        </p:spPr>
        <p:txBody>
          <a:bodyPr>
            <a:noAutofit/>
          </a:bodyPr>
          <a:lstStyle/>
          <a:p>
            <a:r>
              <a:rPr lang="x-none" sz="5400" b="1" dirty="0"/>
              <a:t>ЗАПАЉЕЊА СПОЉАШЊЕГ НОСА</a:t>
            </a:r>
            <a:endParaRPr lang="en-US" sz="5400" b="1" dirty="0"/>
          </a:p>
        </p:txBody>
      </p:sp>
    </p:spTree>
    <p:extLst>
      <p:ext uri="{BB962C8B-B14F-4D97-AF65-F5344CB8AC3E}">
        <p14:creationId xmlns:p14="http://schemas.microsoft.com/office/powerpoint/2010/main" val="3900450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1484784"/>
            <a:ext cx="10140778" cy="2282596"/>
          </a:xfrm>
        </p:spPr>
        <p:txBody>
          <a:bodyPr/>
          <a:lstStyle/>
          <a:p>
            <a:r>
              <a:rPr lang="sr-Cyrl-RS" sz="3200" b="1" dirty="0">
                <a:solidFill>
                  <a:srgbClr val="FF33CC"/>
                </a:solidFill>
                <a:cs typeface="Times New Roman" panose="02020603050405020304" pitchFamily="18" charset="0"/>
              </a:rPr>
              <a:t>Етиологија</a:t>
            </a:r>
            <a:r>
              <a:rPr lang="sr-Cyrl-RS" dirty="0">
                <a:cs typeface="Times New Roman" panose="02020603050405020304" pitchFamily="18" charset="0"/>
              </a:rPr>
              <a:t> :</a:t>
            </a:r>
          </a:p>
          <a:p>
            <a:pPr lvl="1"/>
            <a:r>
              <a:rPr lang="sr-Cyrl-RS" sz="2800" dirty="0">
                <a:cs typeface="Times New Roman" panose="02020603050405020304" pitchFamily="18" charset="0"/>
              </a:rPr>
              <a:t>Генетски поремећаји</a:t>
            </a:r>
          </a:p>
          <a:p>
            <a:pPr lvl="1"/>
            <a:r>
              <a:rPr lang="sr-Cyrl-RS" sz="2800" dirty="0">
                <a:cs typeface="Times New Roman" panose="02020603050405020304" pitchFamily="18" charset="0"/>
              </a:rPr>
              <a:t>Ендогене и егзогене ноксе које делују у прва 4 месеца инраутериног живота</a:t>
            </a:r>
          </a:p>
          <a:p>
            <a:pPr lvl="1">
              <a:buNone/>
            </a:pPr>
            <a:endParaRPr lang="sr-Cyrl-RS" dirty="0"/>
          </a:p>
        </p:txBody>
      </p:sp>
    </p:spTree>
    <p:extLst>
      <p:ext uri="{BB962C8B-B14F-4D97-AF65-F5344CB8AC3E}">
        <p14:creationId xmlns:p14="http://schemas.microsoft.com/office/powerpoint/2010/main" val="2110328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901014" cy="1143000"/>
          </a:xfrm>
        </p:spPr>
        <p:txBody>
          <a:bodyPr>
            <a:noAutofit/>
          </a:bodyPr>
          <a:lstStyle/>
          <a:p>
            <a:r>
              <a:rPr lang="sr-Cyrl-RS" b="1" dirty="0">
                <a:solidFill>
                  <a:schemeClr val="tx1"/>
                </a:solidFill>
              </a:rPr>
              <a:t>ЧИР НОСА </a:t>
            </a:r>
            <a:r>
              <a:rPr lang="x-none">
                <a:solidFill>
                  <a:srgbClr val="0070C0"/>
                </a:solidFill>
              </a:rPr>
              <a:t>(Furunculus </a:t>
            </a:r>
            <a:r>
              <a:rPr lang="x-none" dirty="0">
                <a:solidFill>
                  <a:srgbClr val="0070C0"/>
                </a:solidFill>
              </a:rPr>
              <a:t>nasi)</a:t>
            </a:r>
            <a:endParaRPr lang="en-US" dirty="0">
              <a:solidFill>
                <a:srgbClr val="0070C0"/>
              </a:solidFill>
            </a:endParaRPr>
          </a:p>
        </p:txBody>
      </p:sp>
      <p:sp>
        <p:nvSpPr>
          <p:cNvPr id="3" name="Content Placeholder 2"/>
          <p:cNvSpPr>
            <a:spLocks noGrp="1"/>
          </p:cNvSpPr>
          <p:nvPr>
            <p:ph sz="quarter" idx="1"/>
          </p:nvPr>
        </p:nvSpPr>
        <p:spPr>
          <a:xfrm>
            <a:off x="807308" y="1928802"/>
            <a:ext cx="10684476" cy="3614750"/>
          </a:xfrm>
        </p:spPr>
        <p:txBody>
          <a:bodyPr>
            <a:normAutofit/>
          </a:bodyPr>
          <a:lstStyle/>
          <a:p>
            <a:r>
              <a:rPr lang="x-none" dirty="0"/>
              <a:t>Представља гнојно запаљење корена длачице врха носа, а захвата и вестибулум и горње делове усне.</a:t>
            </a:r>
          </a:p>
          <a:p>
            <a:r>
              <a:rPr lang="x-none" b="1" dirty="0">
                <a:solidFill>
                  <a:srgbClr val="6600CC"/>
                </a:solidFill>
              </a:rPr>
              <a:t>Етиологија</a:t>
            </a:r>
            <a:r>
              <a:rPr lang="x-none" dirty="0">
                <a:solidFill>
                  <a:srgbClr val="6600CC"/>
                </a:solidFill>
              </a:rPr>
              <a:t> </a:t>
            </a:r>
            <a:r>
              <a:rPr lang="x-none" dirty="0"/>
              <a:t>– механичка озледа коже врха носа или вестибулума (чупање длачица, чачкање носа).</a:t>
            </a:r>
          </a:p>
          <a:p>
            <a:r>
              <a:rPr lang="x-none" b="1" dirty="0">
                <a:solidFill>
                  <a:srgbClr val="6600CC"/>
                </a:solidFill>
              </a:rPr>
              <a:t>Симптоматологија</a:t>
            </a:r>
            <a:r>
              <a:rPr lang="x-none" dirty="0"/>
              <a:t> – црвенило и јако болан оток, главобоља, повишена температура, гнојни чеп у средини.</a:t>
            </a:r>
            <a:endParaRPr lang="en-US" dirty="0"/>
          </a:p>
        </p:txBody>
      </p:sp>
    </p:spTree>
    <p:extLst>
      <p:ext uri="{BB962C8B-B14F-4D97-AF65-F5344CB8AC3E}">
        <p14:creationId xmlns:p14="http://schemas.microsoft.com/office/powerpoint/2010/main" val="2010350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37967" y="928670"/>
            <a:ext cx="10412627" cy="4572032"/>
          </a:xfrm>
        </p:spPr>
        <p:txBody>
          <a:bodyPr>
            <a:normAutofit/>
          </a:bodyPr>
          <a:lstStyle/>
          <a:p>
            <a:r>
              <a:rPr lang="ru-RU" b="1" dirty="0">
                <a:solidFill>
                  <a:srgbClr val="6600CC"/>
                </a:solidFill>
              </a:rPr>
              <a:t>Дијагноза</a:t>
            </a:r>
            <a:r>
              <a:rPr lang="ru-RU" dirty="0"/>
              <a:t> – анамнеза, клинички преглед (инспекција, предња риноскопија).</a:t>
            </a:r>
            <a:endParaRPr lang="x-none" dirty="0"/>
          </a:p>
          <a:p>
            <a:r>
              <a:rPr lang="ru-RU" b="1" dirty="0">
                <a:solidFill>
                  <a:srgbClr val="6600CC"/>
                </a:solidFill>
              </a:rPr>
              <a:t>Диференцијална дијагноза </a:t>
            </a:r>
            <a:r>
              <a:rPr lang="ru-RU" dirty="0"/>
              <a:t>– еризипел</a:t>
            </a:r>
            <a:endParaRPr lang="x-none" dirty="0"/>
          </a:p>
          <a:p>
            <a:r>
              <a:rPr lang="ru-RU" b="1" dirty="0">
                <a:solidFill>
                  <a:srgbClr val="6600CC"/>
                </a:solidFill>
              </a:rPr>
              <a:t>Терапија</a:t>
            </a:r>
            <a:r>
              <a:rPr lang="ru-RU" dirty="0"/>
              <a:t> – </a:t>
            </a:r>
            <a:r>
              <a:rPr lang="ru-RU" b="1" dirty="0">
                <a:solidFill>
                  <a:srgbClr val="C00000"/>
                </a:solidFill>
              </a:rPr>
              <a:t>конзервативна</a:t>
            </a:r>
            <a:r>
              <a:rPr lang="ru-RU" dirty="0"/>
              <a:t> : антибиотици, аналгетици.</a:t>
            </a:r>
            <a:endParaRPr lang="x-none" dirty="0"/>
          </a:p>
          <a:p>
            <a:pPr lvl="1"/>
            <a:r>
              <a:rPr lang="ru-RU" dirty="0"/>
              <a:t>због могућности преношења инфекције преко </a:t>
            </a:r>
            <a:r>
              <a:rPr lang="ru-RU" dirty="0">
                <a:solidFill>
                  <a:srgbClr val="C00000"/>
                </a:solidFill>
              </a:rPr>
              <a:t>в. ангуларис</a:t>
            </a:r>
            <a:r>
              <a:rPr lang="ru-RU" dirty="0"/>
              <a:t> и </a:t>
            </a:r>
            <a:r>
              <a:rPr lang="ru-RU" dirty="0">
                <a:solidFill>
                  <a:srgbClr val="C00000"/>
                </a:solidFill>
              </a:rPr>
              <a:t>в. о</a:t>
            </a:r>
            <a:r>
              <a:rPr lang="x-none" dirty="0">
                <a:solidFill>
                  <a:srgbClr val="C00000"/>
                </a:solidFill>
              </a:rPr>
              <a:t>ф</a:t>
            </a:r>
            <a:r>
              <a:rPr lang="ru-RU" dirty="0">
                <a:solidFill>
                  <a:srgbClr val="C00000"/>
                </a:solidFill>
              </a:rPr>
              <a:t>талмике </a:t>
            </a:r>
            <a:r>
              <a:rPr lang="ru-RU" dirty="0"/>
              <a:t>у </a:t>
            </a:r>
            <a:r>
              <a:rPr lang="ru-RU" dirty="0">
                <a:solidFill>
                  <a:srgbClr val="C00000"/>
                </a:solidFill>
              </a:rPr>
              <a:t>синус кавернозус</a:t>
            </a:r>
            <a:r>
              <a:rPr lang="ru-RU" dirty="0"/>
              <a:t>, што може да доведе до његове тромбозе и јако тешких последица, у дијагностичком и терапијском поступку фурункулус носа </a:t>
            </a:r>
            <a:r>
              <a:rPr lang="ru-RU" b="1" u="sng" dirty="0">
                <a:solidFill>
                  <a:srgbClr val="C00000"/>
                </a:solidFill>
              </a:rPr>
              <a:t>никада не треба истискивати</a:t>
            </a:r>
            <a:r>
              <a:rPr lang="ru-RU" u="sng" dirty="0">
                <a:solidFill>
                  <a:srgbClr val="C00000"/>
                </a:solidFill>
              </a:rPr>
              <a:t> !</a:t>
            </a:r>
            <a:endParaRPr lang="en-US" u="sng" dirty="0">
              <a:solidFill>
                <a:srgbClr val="C00000"/>
              </a:solidFill>
            </a:endParaRPr>
          </a:p>
        </p:txBody>
      </p:sp>
    </p:spTree>
    <p:extLst>
      <p:ext uri="{BB962C8B-B14F-4D97-AF65-F5344CB8AC3E}">
        <p14:creationId xmlns:p14="http://schemas.microsoft.com/office/powerpoint/2010/main" val="10059234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lstStyle/>
          <a:p>
            <a:r>
              <a:rPr lang="x-none" dirty="0">
                <a:solidFill>
                  <a:srgbClr val="6600CC"/>
                </a:solidFill>
              </a:rPr>
              <a:t>Фурункул носа</a:t>
            </a:r>
            <a:endParaRPr lang="en-US" dirty="0">
              <a:solidFill>
                <a:srgbClr val="6600CC"/>
              </a:solidFill>
            </a:endParaRPr>
          </a:p>
        </p:txBody>
      </p:sp>
      <p:graphicFrame>
        <p:nvGraphicFramePr>
          <p:cNvPr id="1026" name="Object 3"/>
          <p:cNvGraphicFramePr>
            <a:graphicFrameLocks noGrp="1" noChangeAspect="1"/>
          </p:cNvGraphicFramePr>
          <p:nvPr>
            <p:ph sz="quarter" idx="1"/>
          </p:nvPr>
        </p:nvGraphicFramePr>
        <p:xfrm>
          <a:off x="3606790" y="1576366"/>
          <a:ext cx="4060846" cy="4060846"/>
        </p:xfrm>
        <a:graphic>
          <a:graphicData uri="http://schemas.openxmlformats.org/presentationml/2006/ole">
            <mc:AlternateContent xmlns:mc="http://schemas.openxmlformats.org/markup-compatibility/2006">
              <mc:Choice xmlns:v="urn:schemas-microsoft-com:vml" Requires="v">
                <p:oleObj name="Photo Editor Photo" r:id="rId2" imgW="3200000" imgH="3200000" progId="">
                  <p:embed/>
                </p:oleObj>
              </mc:Choice>
              <mc:Fallback>
                <p:oleObj name="Photo Editor Photo" r:id="rId2" imgW="3200000" imgH="3200000"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6790" y="1576366"/>
                        <a:ext cx="4060846" cy="40608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72030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5805" y="1285860"/>
            <a:ext cx="8040627" cy="1894362"/>
          </a:xfrm>
        </p:spPr>
        <p:txBody>
          <a:bodyPr>
            <a:normAutofit/>
          </a:bodyPr>
          <a:lstStyle/>
          <a:p>
            <a:r>
              <a:rPr lang="x-none" sz="5400" b="1" dirty="0"/>
              <a:t>Алергијска обољења носа</a:t>
            </a:r>
            <a:endParaRPr lang="en-US" sz="5400" b="1" dirty="0"/>
          </a:p>
        </p:txBody>
      </p:sp>
    </p:spTree>
    <p:extLst>
      <p:ext uri="{BB962C8B-B14F-4D97-AF65-F5344CB8AC3E}">
        <p14:creationId xmlns:p14="http://schemas.microsoft.com/office/powerpoint/2010/main" val="39696248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952596" y="785794"/>
            <a:ext cx="7786742" cy="4873752"/>
          </a:xfrm>
        </p:spPr>
        <p:txBody>
          <a:bodyPr>
            <a:normAutofit fontScale="92500" lnSpcReduction="10000"/>
          </a:bodyPr>
          <a:lstStyle/>
          <a:p>
            <a:r>
              <a:rPr lang="x-none" b="1" dirty="0">
                <a:solidFill>
                  <a:srgbClr val="6600CC"/>
                </a:solidFill>
              </a:rPr>
              <a:t>Дефиниција</a:t>
            </a:r>
            <a:r>
              <a:rPr lang="x-none" dirty="0"/>
              <a:t> – симптоматски поремећај носне слузнице који се јавља након контакта са алергенима из окружења, при чему настаје ИгЕ посредована инфламаторна реакција, која се манифестује са више симптома и знакова: назална конгестија, воденаста ринореја, кијање и свраб носне слузнице.</a:t>
            </a:r>
          </a:p>
          <a:p>
            <a:r>
              <a:rPr lang="x-none" b="1" dirty="0">
                <a:solidFill>
                  <a:srgbClr val="6600CC"/>
                </a:solidFill>
              </a:rPr>
              <a:t>Етиологија</a:t>
            </a:r>
            <a:r>
              <a:rPr lang="x-none" dirty="0"/>
              <a:t> – различити алергени који у контакту са слузницом носа изазивају имуно-алергијску реакцију типа антиген-антитело.</a:t>
            </a:r>
          </a:p>
          <a:p>
            <a:r>
              <a:rPr lang="x-none" b="1" dirty="0">
                <a:solidFill>
                  <a:srgbClr val="6600CC"/>
                </a:solidFill>
              </a:rPr>
              <a:t>Фактори који предиспонирају </a:t>
            </a:r>
            <a:r>
              <a:rPr lang="x-none" dirty="0"/>
              <a:t>алергијску реакцију могу да буду : хередитарни, ендокрини, психички, физички, инфекција и траума. </a:t>
            </a:r>
            <a:endParaRPr lang="en-US" dirty="0"/>
          </a:p>
        </p:txBody>
      </p:sp>
    </p:spTree>
    <p:extLst>
      <p:ext uri="{BB962C8B-B14F-4D97-AF65-F5344CB8AC3E}">
        <p14:creationId xmlns:p14="http://schemas.microsoft.com/office/powerpoint/2010/main" val="14114594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428604"/>
            <a:ext cx="8186766" cy="714380"/>
          </a:xfrm>
        </p:spPr>
        <p:txBody>
          <a:bodyPr>
            <a:normAutofit/>
          </a:bodyPr>
          <a:lstStyle/>
          <a:p>
            <a:r>
              <a:rPr lang="x-none" sz="3200" b="1" dirty="0">
                <a:solidFill>
                  <a:srgbClr val="6600CC"/>
                </a:solidFill>
              </a:rPr>
              <a:t>Подела алергијских обољења носа</a:t>
            </a:r>
            <a:endParaRPr lang="en-US" sz="3200" b="1" dirty="0">
              <a:solidFill>
                <a:srgbClr val="6600CC"/>
              </a:solidFill>
            </a:endParaRPr>
          </a:p>
        </p:txBody>
      </p:sp>
      <p:sp>
        <p:nvSpPr>
          <p:cNvPr id="3" name="Content Placeholder 2"/>
          <p:cNvSpPr>
            <a:spLocks noGrp="1"/>
          </p:cNvSpPr>
          <p:nvPr>
            <p:ph sz="quarter" idx="1"/>
          </p:nvPr>
        </p:nvSpPr>
        <p:spPr>
          <a:xfrm>
            <a:off x="1952596" y="1500174"/>
            <a:ext cx="7829576" cy="4186254"/>
          </a:xfrm>
        </p:spPr>
        <p:txBody>
          <a:bodyPr>
            <a:normAutofit/>
          </a:bodyPr>
          <a:lstStyle/>
          <a:p>
            <a:r>
              <a:rPr lang="ru-RU" sz="3600" b="1" dirty="0">
                <a:solidFill>
                  <a:srgbClr val="C00000"/>
                </a:solidFill>
              </a:rPr>
              <a:t>Сезонска алергијска ринопатија</a:t>
            </a:r>
          </a:p>
          <a:p>
            <a:r>
              <a:rPr lang="ru-RU" sz="3600" b="1" dirty="0">
                <a:solidFill>
                  <a:srgbClr val="C00000"/>
                </a:solidFill>
              </a:rPr>
              <a:t>Несезонска алергијска ринопатија</a:t>
            </a:r>
          </a:p>
          <a:p>
            <a:pPr lvl="1"/>
            <a:r>
              <a:rPr lang="ru-RU" sz="3200" dirty="0"/>
              <a:t>оба ова обољења имају исте патофизиолошке и клиничке карактеристике, разлика је само у етиолошким чиниоцима</a:t>
            </a:r>
            <a:endParaRPr lang="en-US" sz="3200" dirty="0"/>
          </a:p>
        </p:txBody>
      </p:sp>
    </p:spTree>
    <p:extLst>
      <p:ext uri="{BB962C8B-B14F-4D97-AF65-F5344CB8AC3E}">
        <p14:creationId xmlns:p14="http://schemas.microsoft.com/office/powerpoint/2010/main" val="36320854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428604"/>
            <a:ext cx="7467600" cy="642942"/>
          </a:xfrm>
        </p:spPr>
        <p:txBody>
          <a:bodyPr>
            <a:normAutofit fontScale="90000"/>
          </a:bodyPr>
          <a:lstStyle/>
          <a:p>
            <a:r>
              <a:rPr lang="x-none" b="1" dirty="0">
                <a:solidFill>
                  <a:srgbClr val="C00000"/>
                </a:solidFill>
              </a:rPr>
              <a:t>Сезонска алергијска ринопатија</a:t>
            </a:r>
            <a:endParaRPr lang="en-US" b="1" dirty="0">
              <a:solidFill>
                <a:srgbClr val="C00000"/>
              </a:solidFill>
            </a:endParaRPr>
          </a:p>
        </p:txBody>
      </p:sp>
      <p:sp>
        <p:nvSpPr>
          <p:cNvPr id="3" name="Content Placeholder 2"/>
          <p:cNvSpPr>
            <a:spLocks noGrp="1"/>
          </p:cNvSpPr>
          <p:nvPr>
            <p:ph sz="quarter" idx="1"/>
          </p:nvPr>
        </p:nvSpPr>
        <p:spPr>
          <a:xfrm>
            <a:off x="1952596" y="1357298"/>
            <a:ext cx="8215370" cy="4786346"/>
          </a:xfrm>
        </p:spPr>
        <p:txBody>
          <a:bodyPr>
            <a:normAutofit fontScale="92500" lnSpcReduction="20000"/>
          </a:bodyPr>
          <a:lstStyle/>
          <a:p>
            <a:r>
              <a:rPr lang="x-none" sz="2600" b="1" dirty="0">
                <a:solidFill>
                  <a:srgbClr val="6600CC"/>
                </a:solidFill>
              </a:rPr>
              <a:t>Етиологија</a:t>
            </a:r>
            <a:r>
              <a:rPr lang="x-none" dirty="0"/>
              <a:t> – поленов прах</a:t>
            </a:r>
          </a:p>
          <a:p>
            <a:pPr lvl="1"/>
            <a:r>
              <a:rPr lang="x-none" dirty="0"/>
              <a:t>Јавља се периодично (пролеће-лето), обољевају најчешће особе до 40 година старости</a:t>
            </a:r>
            <a:r>
              <a:rPr lang="x-none" sz="2200" dirty="0"/>
              <a:t>.</a:t>
            </a:r>
          </a:p>
          <a:p>
            <a:r>
              <a:rPr lang="x-none" sz="2600" b="1" dirty="0">
                <a:solidFill>
                  <a:srgbClr val="6600CC"/>
                </a:solidFill>
              </a:rPr>
              <a:t>Симптоматологија</a:t>
            </a:r>
            <a:r>
              <a:rPr lang="x-none" dirty="0"/>
              <a:t> – профузна ринореја (бистра, серозна), опструкција носа, кијање у салвама, хипосмија до аносмије, свраб у носу, увули, епифаринксу и очима, главобоља, раздражљивост, исцрпљеност, умор, поспаност</a:t>
            </a:r>
          </a:p>
          <a:p>
            <a:r>
              <a:rPr lang="x-none" sz="2600" b="1" dirty="0">
                <a:solidFill>
                  <a:srgbClr val="6600CC"/>
                </a:solidFill>
              </a:rPr>
              <a:t>Дијагноза</a:t>
            </a:r>
            <a:r>
              <a:rPr lang="x-none" dirty="0"/>
              <a:t> – анамнеза, риноскопија, ендоскопија носа, алерго тест (“прик”, РАСТ, тест назалне провокације)</a:t>
            </a:r>
          </a:p>
          <a:p>
            <a:r>
              <a:rPr lang="x-none" sz="2600" b="1" dirty="0">
                <a:solidFill>
                  <a:srgbClr val="6600CC"/>
                </a:solidFill>
              </a:rPr>
              <a:t>Терапија</a:t>
            </a:r>
            <a:r>
              <a:rPr lang="x-none" dirty="0"/>
              <a:t> – </a:t>
            </a:r>
            <a:r>
              <a:rPr lang="x-none" b="1" dirty="0">
                <a:solidFill>
                  <a:srgbClr val="C00000"/>
                </a:solidFill>
              </a:rPr>
              <a:t>конзервативна</a:t>
            </a:r>
            <a:r>
              <a:rPr lang="x-none" dirty="0"/>
              <a:t> (општа и локална) : антихистаминици, кортикостероиди (локано и системски), специфична или неспецифична десензибилизација.</a:t>
            </a:r>
            <a:endParaRPr lang="en-US" dirty="0"/>
          </a:p>
        </p:txBody>
      </p:sp>
    </p:spTree>
    <p:extLst>
      <p:ext uri="{BB962C8B-B14F-4D97-AF65-F5344CB8AC3E}">
        <p14:creationId xmlns:p14="http://schemas.microsoft.com/office/powerpoint/2010/main" val="20850265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357166"/>
            <a:ext cx="7901014" cy="571504"/>
          </a:xfrm>
        </p:spPr>
        <p:txBody>
          <a:bodyPr>
            <a:normAutofit fontScale="90000"/>
          </a:bodyPr>
          <a:lstStyle/>
          <a:p>
            <a:r>
              <a:rPr lang="x-none" b="1" dirty="0">
                <a:solidFill>
                  <a:srgbClr val="C00000"/>
                </a:solidFill>
              </a:rPr>
              <a:t>Несезонска алергијска ринопатија</a:t>
            </a:r>
            <a:endParaRPr lang="en-US" b="1" dirty="0">
              <a:solidFill>
                <a:srgbClr val="C00000"/>
              </a:solidFill>
            </a:endParaRPr>
          </a:p>
        </p:txBody>
      </p:sp>
      <p:sp>
        <p:nvSpPr>
          <p:cNvPr id="3" name="Content Placeholder 2"/>
          <p:cNvSpPr>
            <a:spLocks noGrp="1"/>
          </p:cNvSpPr>
          <p:nvPr>
            <p:ph sz="quarter" idx="1"/>
          </p:nvPr>
        </p:nvSpPr>
        <p:spPr>
          <a:xfrm>
            <a:off x="1881158" y="1214422"/>
            <a:ext cx="8043890" cy="5072098"/>
          </a:xfrm>
        </p:spPr>
        <p:txBody>
          <a:bodyPr>
            <a:normAutofit/>
          </a:bodyPr>
          <a:lstStyle/>
          <a:p>
            <a:r>
              <a:rPr lang="ru-RU" dirty="0"/>
              <a:t>Карактеришу је периоди напада и мирних фаза.</a:t>
            </a:r>
          </a:p>
          <a:p>
            <a:r>
              <a:rPr lang="ru-RU" b="1" dirty="0">
                <a:solidFill>
                  <a:srgbClr val="6600CC"/>
                </a:solidFill>
              </a:rPr>
              <a:t>Етиологија</a:t>
            </a:r>
            <a:r>
              <a:rPr lang="ru-RU" dirty="0"/>
              <a:t> – алергени моги бити : егзогени и ендогени</a:t>
            </a:r>
          </a:p>
          <a:p>
            <a:pPr lvl="1"/>
            <a:r>
              <a:rPr lang="ru-RU" sz="2200" b="1" dirty="0">
                <a:solidFill>
                  <a:srgbClr val="C00000"/>
                </a:solidFill>
              </a:rPr>
              <a:t>Егзогени</a:t>
            </a:r>
            <a:r>
              <a:rPr lang="ru-RU" sz="2200" dirty="0"/>
              <a:t> : инхалациони, нутритивни, инфективни, контактни, надражајни, профисионални</a:t>
            </a:r>
          </a:p>
          <a:p>
            <a:pPr lvl="2"/>
            <a:r>
              <a:rPr lang="ru-RU" dirty="0"/>
              <a:t>инхалациони : групни (кућна прашина) и појединачни (перје, кућна гриња, дуван, длаке, козметика и др.)</a:t>
            </a:r>
          </a:p>
          <a:p>
            <a:pPr lvl="2"/>
            <a:r>
              <a:rPr lang="ru-RU" dirty="0"/>
              <a:t>нутритивни : млеко, јаја, рибе, ракови, јагоде</a:t>
            </a:r>
          </a:p>
          <a:p>
            <a:pPr lvl="2"/>
            <a:r>
              <a:rPr lang="ru-RU" dirty="0"/>
              <a:t>инфективни : различити састојци бактерија (капсула)</a:t>
            </a:r>
          </a:p>
          <a:p>
            <a:pPr lvl="2"/>
            <a:r>
              <a:rPr lang="ru-RU" dirty="0"/>
              <a:t>контактни : различити медикаменти (масти, капи, спреј)</a:t>
            </a:r>
          </a:p>
          <a:p>
            <a:pPr lvl="2"/>
            <a:r>
              <a:rPr lang="ru-RU" dirty="0"/>
              <a:t>надражајни : различита испарења (бензин, нафта, дим, хемијска индустрија)</a:t>
            </a:r>
          </a:p>
          <a:p>
            <a:pPr lvl="2"/>
            <a:r>
              <a:rPr lang="ru-RU" dirty="0"/>
              <a:t>профисионални : индустрија брашна, текстила, лекова и синтетике</a:t>
            </a:r>
            <a:endParaRPr lang="en-US" dirty="0"/>
          </a:p>
        </p:txBody>
      </p:sp>
    </p:spTree>
    <p:extLst>
      <p:ext uri="{BB962C8B-B14F-4D97-AF65-F5344CB8AC3E}">
        <p14:creationId xmlns:p14="http://schemas.microsoft.com/office/powerpoint/2010/main" val="3484905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881158" y="785794"/>
            <a:ext cx="8115328" cy="5072098"/>
          </a:xfrm>
        </p:spPr>
        <p:txBody>
          <a:bodyPr>
            <a:normAutofit fontScale="92500" lnSpcReduction="20000"/>
          </a:bodyPr>
          <a:lstStyle/>
          <a:p>
            <a:r>
              <a:rPr lang="x-none" b="1" dirty="0">
                <a:solidFill>
                  <a:srgbClr val="C00000"/>
                </a:solidFill>
              </a:rPr>
              <a:t>Ендогени</a:t>
            </a:r>
            <a:r>
              <a:rPr lang="x-none" dirty="0"/>
              <a:t> – настају деструкцијом ткива код неких хроничних обољења, када се сопствено ткиво понаша као страно и представља алерген. Врло су ретки.</a:t>
            </a:r>
          </a:p>
          <a:p>
            <a:r>
              <a:rPr lang="x-none" sz="2600" b="1" dirty="0">
                <a:solidFill>
                  <a:srgbClr val="6600CC"/>
                </a:solidFill>
              </a:rPr>
              <a:t>Симптоматологија</a:t>
            </a:r>
            <a:r>
              <a:rPr lang="x-none" dirty="0"/>
              <a:t> – у фази напада личи на напад поленске алергије (напад провоцира инфекција или стрес). Интемитентна запушеност носа може трајати недељама, секрет је бистар, касније густ, постназална дренажа, хипосмија до аносмије, кијање, главобоља.</a:t>
            </a:r>
          </a:p>
          <a:p>
            <a:r>
              <a:rPr lang="x-none" sz="2600" b="1" dirty="0">
                <a:solidFill>
                  <a:srgbClr val="6600CC"/>
                </a:solidFill>
              </a:rPr>
              <a:t>Дијагноза</a:t>
            </a:r>
            <a:r>
              <a:rPr lang="x-none" dirty="0"/>
              <a:t> – анамнеза, риноскопија, ендоскопија носа, алерго тест (“прик”, РАСТ, тест назалне провокације), цитологија, бактериологија, РТГ ПНС.</a:t>
            </a:r>
          </a:p>
          <a:p>
            <a:r>
              <a:rPr lang="x-none" sz="2600" b="1" dirty="0">
                <a:solidFill>
                  <a:srgbClr val="6600CC"/>
                </a:solidFill>
              </a:rPr>
              <a:t>Терапија</a:t>
            </a:r>
            <a:r>
              <a:rPr lang="x-none" dirty="0"/>
              <a:t> – </a:t>
            </a:r>
            <a:r>
              <a:rPr lang="x-none" b="1" dirty="0">
                <a:solidFill>
                  <a:srgbClr val="C00000"/>
                </a:solidFill>
              </a:rPr>
              <a:t>конзервативна</a:t>
            </a:r>
            <a:r>
              <a:rPr lang="x-none" dirty="0"/>
              <a:t> : општа и локална (уклањање алергена, антихистаминици, кортикостероиди, аутовакцина, десензибилизација).</a:t>
            </a:r>
            <a:br>
              <a:rPr lang="x-none" dirty="0"/>
            </a:br>
            <a:r>
              <a:rPr lang="x-none" dirty="0"/>
              <a:t>хируршка : ретко, уз опрез.</a:t>
            </a:r>
            <a:endParaRPr lang="en-US" dirty="0"/>
          </a:p>
        </p:txBody>
      </p:sp>
    </p:spTree>
    <p:extLst>
      <p:ext uri="{BB962C8B-B14F-4D97-AF65-F5344CB8AC3E}">
        <p14:creationId xmlns:p14="http://schemas.microsoft.com/office/powerpoint/2010/main" val="60514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011222"/>
          </a:xfrm>
        </p:spPr>
        <p:txBody>
          <a:bodyPr/>
          <a:lstStyle/>
          <a:p>
            <a:r>
              <a:rPr lang="x-none" dirty="0">
                <a:solidFill>
                  <a:srgbClr val="6600CC"/>
                </a:solidFill>
              </a:rPr>
              <a:t>Алергијски ринитис </a:t>
            </a:r>
            <a:endParaRPr lang="en-US" dirty="0">
              <a:solidFill>
                <a:srgbClr val="6600CC"/>
              </a:solidFill>
            </a:endParaRPr>
          </a:p>
        </p:txBody>
      </p:sp>
      <p:graphicFrame>
        <p:nvGraphicFramePr>
          <p:cNvPr id="9218" name="Object 3"/>
          <p:cNvGraphicFramePr>
            <a:graphicFrameLocks noGrp="1" noChangeAspect="1"/>
          </p:cNvGraphicFramePr>
          <p:nvPr>
            <p:ph sz="quarter" idx="1"/>
          </p:nvPr>
        </p:nvGraphicFramePr>
        <p:xfrm>
          <a:off x="2309786" y="1857365"/>
          <a:ext cx="3500462" cy="3523261"/>
        </p:xfrm>
        <a:graphic>
          <a:graphicData uri="http://schemas.openxmlformats.org/presentationml/2006/ole">
            <mc:AlternateContent xmlns:mc="http://schemas.openxmlformats.org/markup-compatibility/2006">
              <mc:Choice xmlns:v="urn:schemas-microsoft-com:vml" Requires="v">
                <p:oleObj name="Photo Editor Photo" r:id="rId2" imgW="1790476" imgH="1905266" progId="">
                  <p:embed/>
                </p:oleObj>
              </mc:Choice>
              <mc:Fallback>
                <p:oleObj name="Photo Editor Photo" r:id="rId2" imgW="1790476" imgH="190526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786" y="1857365"/>
                        <a:ext cx="3500462" cy="3523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19" name="Object 4"/>
          <p:cNvGraphicFramePr>
            <a:graphicFrameLocks noChangeAspect="1"/>
          </p:cNvGraphicFramePr>
          <p:nvPr/>
        </p:nvGraphicFramePr>
        <p:xfrm>
          <a:off x="6310314" y="1857364"/>
          <a:ext cx="3505200" cy="3487738"/>
        </p:xfrm>
        <a:graphic>
          <a:graphicData uri="http://schemas.openxmlformats.org/presentationml/2006/ole">
            <mc:AlternateContent xmlns:mc="http://schemas.openxmlformats.org/markup-compatibility/2006">
              <mc:Choice xmlns:v="urn:schemas-microsoft-com:vml" Requires="v">
                <p:oleObj name="Photo Editor Photo" r:id="rId4" imgW="1905266" imgH="1895238" progId="">
                  <p:embed/>
                </p:oleObj>
              </mc:Choice>
              <mc:Fallback>
                <p:oleObj name="Photo Editor Photo" r:id="rId4" imgW="1905266" imgH="189523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0314" y="1857364"/>
                        <a:ext cx="3505200" cy="3487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8861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282" y="428604"/>
            <a:ext cx="8715436" cy="654032"/>
          </a:xfrm>
        </p:spPr>
        <p:txBody>
          <a:bodyPr>
            <a:normAutofit/>
          </a:bodyPr>
          <a:lstStyle/>
          <a:p>
            <a:r>
              <a:rPr lang="sr-Cyrl-RS" sz="4000" b="1" dirty="0"/>
              <a:t>Атрезија хоана</a:t>
            </a:r>
            <a:r>
              <a:rPr lang="sr-Latn-RS" sz="4000" b="1" dirty="0"/>
              <a:t> </a:t>
            </a:r>
            <a:r>
              <a:rPr lang="sr-Latn-RS" sz="3300" dirty="0">
                <a:solidFill>
                  <a:srgbClr val="FF33CC"/>
                </a:solidFill>
              </a:rPr>
              <a:t>(Athresia choanalis)</a:t>
            </a:r>
            <a:endParaRPr lang="en-US" sz="3300" dirty="0">
              <a:solidFill>
                <a:srgbClr val="FF33CC"/>
              </a:solidFill>
            </a:endParaRPr>
          </a:p>
        </p:txBody>
      </p:sp>
      <p:sp>
        <p:nvSpPr>
          <p:cNvPr id="3" name="Content Placeholder 2"/>
          <p:cNvSpPr>
            <a:spLocks noGrp="1"/>
          </p:cNvSpPr>
          <p:nvPr>
            <p:ph sz="quarter" idx="1"/>
          </p:nvPr>
        </p:nvSpPr>
        <p:spPr>
          <a:xfrm>
            <a:off x="864973" y="1357298"/>
            <a:ext cx="10651524" cy="4873752"/>
          </a:xfrm>
        </p:spPr>
        <p:txBody>
          <a:bodyPr>
            <a:normAutofit/>
          </a:bodyPr>
          <a:lstStyle/>
          <a:p>
            <a:r>
              <a:rPr lang="ru-RU" dirty="0"/>
              <a:t>Постојање </a:t>
            </a:r>
            <a:r>
              <a:rPr lang="sr-Cyrl-RS" dirty="0"/>
              <a:t>коштано-</a:t>
            </a:r>
            <a:r>
              <a:rPr lang="ru-RU" dirty="0"/>
              <a:t>мембранозне (70%) или коштане плоче</a:t>
            </a:r>
            <a:r>
              <a:rPr lang="sr-Latn-RS" dirty="0"/>
              <a:t> (30%)</a:t>
            </a:r>
            <a:r>
              <a:rPr lang="ru-RU" dirty="0"/>
              <a:t>, која потпуно једнострано или обострано затвара хоану, дебљине од 1-10 мм.</a:t>
            </a:r>
          </a:p>
          <a:p>
            <a:r>
              <a:rPr lang="ru-RU" b="1" dirty="0">
                <a:solidFill>
                  <a:srgbClr val="FF33CC"/>
                </a:solidFill>
              </a:rPr>
              <a:t>Етиологија</a:t>
            </a:r>
            <a:r>
              <a:rPr lang="ru-RU" dirty="0"/>
              <a:t> – нересорпција букофаринксне мембране.</a:t>
            </a:r>
          </a:p>
          <a:p>
            <a:pPr lvl="1"/>
            <a:r>
              <a:rPr lang="ru-RU" sz="2200" dirty="0"/>
              <a:t>Чешћа је код особа женског пола, може да буде изолована или удружена са другим малформацијама (у 20-50% случајева).</a:t>
            </a:r>
          </a:p>
          <a:p>
            <a:pPr lvl="1"/>
            <a:r>
              <a:rPr lang="ru-RU" sz="2200" dirty="0"/>
              <a:t>Јавља се код 1 на 8.000 живорођене деце.</a:t>
            </a:r>
          </a:p>
          <a:p>
            <a:r>
              <a:rPr lang="ru-RU" b="1" dirty="0">
                <a:solidFill>
                  <a:srgbClr val="FF33CC"/>
                </a:solidFill>
              </a:rPr>
              <a:t>Симптоматологија</a:t>
            </a:r>
            <a:r>
              <a:rPr lang="ru-RU" dirty="0"/>
              <a:t> – </a:t>
            </a:r>
          </a:p>
          <a:p>
            <a:pPr lvl="1"/>
            <a:r>
              <a:rPr lang="ru-RU" dirty="0"/>
              <a:t>код </a:t>
            </a:r>
            <a:r>
              <a:rPr lang="ru-RU" b="1" dirty="0">
                <a:solidFill>
                  <a:srgbClr val="C00000"/>
                </a:solidFill>
              </a:rPr>
              <a:t>једностраних</a:t>
            </a:r>
            <a:r>
              <a:rPr lang="ru-RU" dirty="0"/>
              <a:t> неупадљива - једнострано отежано дисање на нос, упорна секреција; </a:t>
            </a:r>
          </a:p>
          <a:p>
            <a:pPr lvl="1"/>
            <a:r>
              <a:rPr lang="ru-RU" dirty="0"/>
              <a:t>код </a:t>
            </a:r>
            <a:r>
              <a:rPr lang="ru-RU" b="1" dirty="0">
                <a:solidFill>
                  <a:srgbClr val="C00000"/>
                </a:solidFill>
              </a:rPr>
              <a:t>обостраних</a:t>
            </a:r>
            <a:r>
              <a:rPr lang="ru-RU" dirty="0"/>
              <a:t> - ургентно стање које се понекад завршава и фатално.</a:t>
            </a:r>
            <a:endParaRPr lang="en-US" dirty="0"/>
          </a:p>
        </p:txBody>
      </p:sp>
    </p:spTree>
    <p:extLst>
      <p:ext uri="{BB962C8B-B14F-4D97-AF65-F5344CB8AC3E}">
        <p14:creationId xmlns:p14="http://schemas.microsoft.com/office/powerpoint/2010/main" val="39246194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2151" y="1142984"/>
            <a:ext cx="8587157" cy="2661132"/>
          </a:xfrm>
        </p:spPr>
        <p:txBody>
          <a:bodyPr>
            <a:noAutofit/>
          </a:bodyPr>
          <a:lstStyle/>
          <a:p>
            <a:r>
              <a:rPr lang="x-none" sz="5400" b="1" dirty="0"/>
              <a:t>ЗАПАЉЕЊА УНУТРАШЊЕГ НОСА</a:t>
            </a:r>
            <a:r>
              <a:rPr lang="sr-Cyrl-RS" sz="5400" b="1" dirty="0"/>
              <a:t> – НЕАЛЕРГИЈСКИ РИНИТИСИ</a:t>
            </a:r>
            <a:endParaRPr lang="en-US" sz="5400" b="1" dirty="0"/>
          </a:p>
        </p:txBody>
      </p:sp>
    </p:spTree>
    <p:extLst>
      <p:ext uri="{BB962C8B-B14F-4D97-AF65-F5344CB8AC3E}">
        <p14:creationId xmlns:p14="http://schemas.microsoft.com/office/powerpoint/2010/main" val="194643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642918"/>
            <a:ext cx="9110820" cy="1143000"/>
          </a:xfrm>
        </p:spPr>
        <p:txBody>
          <a:bodyPr>
            <a:noAutofit/>
          </a:bodyPr>
          <a:lstStyle/>
          <a:p>
            <a:r>
              <a:rPr lang="sr-Cyrl-RS" b="1" dirty="0"/>
              <a:t>АКУТНО ЗАПАЉЕЊЕ НОСНЕ ДУПЉЕ </a:t>
            </a:r>
            <a:r>
              <a:rPr lang="x-none" dirty="0">
                <a:solidFill>
                  <a:srgbClr val="0070C0"/>
                </a:solidFill>
              </a:rPr>
              <a:t>(Rhinitis acuta)</a:t>
            </a:r>
            <a:endParaRPr lang="en-US" dirty="0">
              <a:solidFill>
                <a:srgbClr val="0070C0"/>
              </a:solidFill>
            </a:endParaRPr>
          </a:p>
        </p:txBody>
      </p:sp>
      <p:sp>
        <p:nvSpPr>
          <p:cNvPr id="3" name="Content Placeholder 2"/>
          <p:cNvSpPr>
            <a:spLocks noGrp="1"/>
          </p:cNvSpPr>
          <p:nvPr>
            <p:ph sz="quarter" idx="1"/>
          </p:nvPr>
        </p:nvSpPr>
        <p:spPr>
          <a:xfrm>
            <a:off x="1186607" y="2214554"/>
            <a:ext cx="9819144" cy="3643338"/>
          </a:xfrm>
        </p:spPr>
        <p:txBody>
          <a:bodyPr/>
          <a:lstStyle/>
          <a:p>
            <a:r>
              <a:rPr lang="x-none" b="1" dirty="0">
                <a:solidFill>
                  <a:srgbClr val="6600CC"/>
                </a:solidFill>
              </a:rPr>
              <a:t>Етиологија</a:t>
            </a:r>
            <a:r>
              <a:rPr lang="x-none" dirty="0"/>
              <a:t> – </a:t>
            </a:r>
            <a:r>
              <a:rPr lang="x-none" dirty="0">
                <a:solidFill>
                  <a:srgbClr val="C00000"/>
                </a:solidFill>
              </a:rPr>
              <a:t>вирусна</a:t>
            </a:r>
            <a:r>
              <a:rPr lang="x-none" dirty="0"/>
              <a:t> (риновируси, вирус инфлуенце, параинфлуенце и аденовируси). </a:t>
            </a:r>
          </a:p>
          <a:p>
            <a:pPr lvl="1"/>
            <a:r>
              <a:rPr lang="x-none" dirty="0"/>
              <a:t>преноси се капљичним путем или директним контактом</a:t>
            </a:r>
          </a:p>
          <a:p>
            <a:r>
              <a:rPr lang="x-none" dirty="0"/>
              <a:t>Чешће обољевају реконвалесценти</a:t>
            </a:r>
          </a:p>
          <a:p>
            <a:pPr lvl="1"/>
            <a:r>
              <a:rPr lang="x-none" dirty="0">
                <a:solidFill>
                  <a:srgbClr val="C00000"/>
                </a:solidFill>
              </a:rPr>
              <a:t>предиспонирајући фактори </a:t>
            </a:r>
            <a:r>
              <a:rPr lang="x-none" dirty="0"/>
              <a:t>: ендокрини поремећаји, расхлађивање, подхрањеност, авитаминозе.</a:t>
            </a:r>
            <a:endParaRPr lang="en-US" dirty="0"/>
          </a:p>
        </p:txBody>
      </p:sp>
    </p:spTree>
    <p:extLst>
      <p:ext uri="{BB962C8B-B14F-4D97-AF65-F5344CB8AC3E}">
        <p14:creationId xmlns:p14="http://schemas.microsoft.com/office/powerpoint/2010/main" val="5970822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3741" y="642918"/>
            <a:ext cx="10923373" cy="5286412"/>
          </a:xfrm>
        </p:spPr>
        <p:txBody>
          <a:bodyPr>
            <a:normAutofit/>
          </a:bodyPr>
          <a:lstStyle/>
          <a:p>
            <a:r>
              <a:rPr lang="x-none" b="1" dirty="0">
                <a:solidFill>
                  <a:srgbClr val="6600CC"/>
                </a:solidFill>
              </a:rPr>
              <a:t>Симптоматологија</a:t>
            </a:r>
            <a:r>
              <a:rPr lang="x-none" dirty="0"/>
              <a:t> – инкубација до 2 дана, сувоћа у носу и епифаринксу, главобоља, запушен нос, сузење очију, кијање, повишена температура, малаксалост, губитак апетита, серозна секреција која прелази у слузаву, па и гнојну (суперинфекција). </a:t>
            </a:r>
          </a:p>
          <a:p>
            <a:pPr lvl="1"/>
            <a:r>
              <a:rPr lang="x-none" sz="2200" dirty="0"/>
              <a:t>Код </a:t>
            </a:r>
            <a:r>
              <a:rPr lang="x-none" sz="2200" dirty="0">
                <a:solidFill>
                  <a:srgbClr val="C00000"/>
                </a:solidFill>
              </a:rPr>
              <a:t>новорођенчади</a:t>
            </a:r>
            <a:r>
              <a:rPr lang="x-none" sz="2200" dirty="0"/>
              <a:t> и </a:t>
            </a:r>
            <a:r>
              <a:rPr lang="x-none" sz="2200" dirty="0">
                <a:solidFill>
                  <a:srgbClr val="C00000"/>
                </a:solidFill>
              </a:rPr>
              <a:t>одојчади</a:t>
            </a:r>
            <a:r>
              <a:rPr lang="x-none" sz="2200" dirty="0"/>
              <a:t> – озбиљно обољење јер угрожава сисање и врло често даје компликације.</a:t>
            </a:r>
            <a:r>
              <a:rPr lang="x-none" dirty="0"/>
              <a:t> </a:t>
            </a:r>
          </a:p>
          <a:p>
            <a:r>
              <a:rPr lang="x-none" b="1" dirty="0">
                <a:solidFill>
                  <a:srgbClr val="6600CC"/>
                </a:solidFill>
              </a:rPr>
              <a:t>Дијагноза</a:t>
            </a:r>
            <a:r>
              <a:rPr lang="x-none" dirty="0"/>
              <a:t> – анамнеза, клинички преглед.</a:t>
            </a:r>
          </a:p>
          <a:p>
            <a:r>
              <a:rPr lang="x-none" b="1" dirty="0">
                <a:solidFill>
                  <a:srgbClr val="6600CC"/>
                </a:solidFill>
              </a:rPr>
              <a:t>Терапија</a:t>
            </a:r>
            <a:r>
              <a:rPr lang="x-none" dirty="0"/>
              <a:t> – симптоматска (аналгоантипиретици, вит. Ц, вазоконстрикторне капи за нос, топли напици, лежање).</a:t>
            </a:r>
          </a:p>
          <a:p>
            <a:r>
              <a:rPr lang="x-none" b="1" dirty="0">
                <a:solidFill>
                  <a:srgbClr val="6600CC"/>
                </a:solidFill>
              </a:rPr>
              <a:t>Компликације</a:t>
            </a:r>
            <a:r>
              <a:rPr lang="x-none" dirty="0"/>
              <a:t> – средње уво, параназални синуси, доњи дисајни путеви.</a:t>
            </a:r>
          </a:p>
        </p:txBody>
      </p:sp>
    </p:spTree>
    <p:extLst>
      <p:ext uri="{BB962C8B-B14F-4D97-AF65-F5344CB8AC3E}">
        <p14:creationId xmlns:p14="http://schemas.microsoft.com/office/powerpoint/2010/main" val="8343135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1158" y="357166"/>
            <a:ext cx="9487058" cy="1214446"/>
          </a:xfrm>
        </p:spPr>
        <p:txBody>
          <a:bodyPr>
            <a:noAutofit/>
          </a:bodyPr>
          <a:lstStyle/>
          <a:p>
            <a:r>
              <a:rPr lang="sr-Cyrl-RS" b="1" dirty="0"/>
              <a:t>ХРОНИЧНО ЗАПАЉЕЊЕ НОСНЕ ДУПЉЕ </a:t>
            </a:r>
            <a:r>
              <a:rPr lang="x-none" dirty="0">
                <a:solidFill>
                  <a:srgbClr val="0070C0"/>
                </a:solidFill>
              </a:rPr>
              <a:t>(Rhinitis chronica)</a:t>
            </a:r>
            <a:endParaRPr lang="en-US" dirty="0">
              <a:solidFill>
                <a:srgbClr val="0070C0"/>
              </a:solidFill>
            </a:endParaRPr>
          </a:p>
        </p:txBody>
      </p:sp>
      <p:sp>
        <p:nvSpPr>
          <p:cNvPr id="3" name="Content Placeholder 2"/>
          <p:cNvSpPr>
            <a:spLocks noGrp="1"/>
          </p:cNvSpPr>
          <p:nvPr>
            <p:ph sz="quarter" idx="1"/>
          </p:nvPr>
        </p:nvSpPr>
        <p:spPr>
          <a:xfrm>
            <a:off x="782595" y="1928802"/>
            <a:ext cx="10486767" cy="3973646"/>
          </a:xfrm>
        </p:spPr>
        <p:txBody>
          <a:bodyPr>
            <a:normAutofit/>
          </a:bodyPr>
          <a:lstStyle/>
          <a:p>
            <a:r>
              <a:rPr lang="x-none" sz="3200" dirty="0"/>
              <a:t>Дели се на </a:t>
            </a:r>
            <a:r>
              <a:rPr lang="x-none" dirty="0"/>
              <a:t>:</a:t>
            </a:r>
          </a:p>
          <a:p>
            <a:pPr lvl="1"/>
            <a:r>
              <a:rPr lang="x-none" sz="2800" b="1" dirty="0">
                <a:solidFill>
                  <a:srgbClr val="6600CC"/>
                </a:solidFill>
              </a:rPr>
              <a:t>Обично</a:t>
            </a:r>
            <a:r>
              <a:rPr lang="x-none" sz="2800" dirty="0"/>
              <a:t> хронично запаљење носне дупље</a:t>
            </a:r>
          </a:p>
          <a:p>
            <a:pPr lvl="1"/>
            <a:r>
              <a:rPr lang="x-none" sz="2800" b="1" dirty="0">
                <a:solidFill>
                  <a:srgbClr val="6600CC"/>
                </a:solidFill>
              </a:rPr>
              <a:t>Хипертрофично</a:t>
            </a:r>
            <a:r>
              <a:rPr lang="x-none" sz="2800" dirty="0"/>
              <a:t> хронично запаљење носне дупље</a:t>
            </a:r>
          </a:p>
          <a:p>
            <a:pPr lvl="1"/>
            <a:r>
              <a:rPr lang="x-none" sz="2800" b="1" dirty="0">
                <a:solidFill>
                  <a:srgbClr val="6600CC"/>
                </a:solidFill>
              </a:rPr>
              <a:t>Атрофично</a:t>
            </a:r>
            <a:r>
              <a:rPr lang="x-none" sz="2800" dirty="0"/>
              <a:t> хронично запаљење носне дупље, које се дели на :</a:t>
            </a:r>
          </a:p>
          <a:p>
            <a:pPr lvl="2"/>
            <a:r>
              <a:rPr lang="x-none" sz="2500" b="1" dirty="0">
                <a:solidFill>
                  <a:srgbClr val="6600CC"/>
                </a:solidFill>
              </a:rPr>
              <a:t>Обично</a:t>
            </a:r>
            <a:r>
              <a:rPr lang="x-none" sz="2500" dirty="0"/>
              <a:t> атрофично запаљење носне дупље</a:t>
            </a:r>
          </a:p>
          <a:p>
            <a:pPr lvl="2"/>
            <a:r>
              <a:rPr lang="x-none" sz="2500" b="1" dirty="0">
                <a:solidFill>
                  <a:srgbClr val="6600CC"/>
                </a:solidFill>
              </a:rPr>
              <a:t>Фетидно</a:t>
            </a:r>
            <a:r>
              <a:rPr lang="x-none" sz="2500" dirty="0"/>
              <a:t> атрофично запаљење носне дупље – </a:t>
            </a:r>
            <a:r>
              <a:rPr lang="x-none" sz="2500" b="1" dirty="0">
                <a:solidFill>
                  <a:srgbClr val="6600CC"/>
                </a:solidFill>
              </a:rPr>
              <a:t>Озена</a:t>
            </a:r>
            <a:endParaRPr lang="en-US" sz="2500" b="1" dirty="0">
              <a:solidFill>
                <a:srgbClr val="6600CC"/>
              </a:solidFill>
            </a:endParaRPr>
          </a:p>
        </p:txBody>
      </p:sp>
    </p:spTree>
    <p:extLst>
      <p:ext uri="{BB962C8B-B14F-4D97-AF65-F5344CB8AC3E}">
        <p14:creationId xmlns:p14="http://schemas.microsoft.com/office/powerpoint/2010/main" val="8842506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47351" y="1411870"/>
            <a:ext cx="10544432" cy="3646163"/>
          </a:xfrm>
        </p:spPr>
        <p:txBody>
          <a:bodyPr>
            <a:normAutofit/>
          </a:bodyPr>
          <a:lstStyle/>
          <a:p>
            <a:r>
              <a:rPr lang="x-none" b="1" dirty="0">
                <a:solidFill>
                  <a:srgbClr val="6600CC"/>
                </a:solidFill>
              </a:rPr>
              <a:t>Етиологија :</a:t>
            </a:r>
          </a:p>
          <a:p>
            <a:pPr lvl="1"/>
            <a:r>
              <a:rPr lang="x-none" sz="2800" dirty="0"/>
              <a:t>нелечена акутна кијавица, као и њени рецидиви</a:t>
            </a:r>
          </a:p>
          <a:p>
            <a:pPr lvl="1"/>
            <a:r>
              <a:rPr lang="x-none" sz="2800" dirty="0"/>
              <a:t>различите механичке препреке у носу и епифаринксу (искривљен септум, аденоидне вегетације код деце, бенигни тумори и урођене аномалије)</a:t>
            </a:r>
          </a:p>
          <a:p>
            <a:pPr lvl="1"/>
            <a:r>
              <a:rPr lang="x-none" sz="2800" dirty="0"/>
              <a:t>општа обољења (срце, крвни судови, бубрег и јетра)</a:t>
            </a:r>
          </a:p>
          <a:p>
            <a:pPr lvl="1"/>
            <a:r>
              <a:rPr lang="x-none" sz="2800" dirty="0"/>
              <a:t>микро и макро клима (прашина, гасови, испарења, врло високе и ниске температуре)</a:t>
            </a:r>
            <a:endParaRPr lang="en-US" sz="2800" dirty="0"/>
          </a:p>
        </p:txBody>
      </p:sp>
    </p:spTree>
    <p:extLst>
      <p:ext uri="{BB962C8B-B14F-4D97-AF65-F5344CB8AC3E}">
        <p14:creationId xmlns:p14="http://schemas.microsoft.com/office/powerpoint/2010/main" val="34106346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497" y="274638"/>
            <a:ext cx="8890841" cy="1011222"/>
          </a:xfrm>
        </p:spPr>
        <p:txBody>
          <a:bodyPr>
            <a:normAutofit fontScale="90000"/>
          </a:bodyPr>
          <a:lstStyle/>
          <a:p>
            <a:r>
              <a:rPr lang="x-none" b="1" dirty="0">
                <a:solidFill>
                  <a:srgbClr val="6600CC"/>
                </a:solidFill>
              </a:rPr>
              <a:t>Обично хронично запаљење носне дупље (Rhinitis chronica simplex)</a:t>
            </a:r>
            <a:endParaRPr lang="en-US" b="1" dirty="0">
              <a:solidFill>
                <a:srgbClr val="6600CC"/>
              </a:solidFill>
            </a:endParaRPr>
          </a:p>
        </p:txBody>
      </p:sp>
      <p:sp>
        <p:nvSpPr>
          <p:cNvPr id="3" name="Content Placeholder 2"/>
          <p:cNvSpPr>
            <a:spLocks noGrp="1"/>
          </p:cNvSpPr>
          <p:nvPr>
            <p:ph sz="quarter" idx="1"/>
          </p:nvPr>
        </p:nvSpPr>
        <p:spPr>
          <a:xfrm>
            <a:off x="683741" y="1571612"/>
            <a:ext cx="10989275" cy="4786346"/>
          </a:xfrm>
        </p:spPr>
        <p:txBody>
          <a:bodyPr>
            <a:normAutofit/>
          </a:bodyPr>
          <a:lstStyle/>
          <a:p>
            <a:r>
              <a:rPr lang="x-none" b="1" dirty="0">
                <a:solidFill>
                  <a:srgbClr val="6600CC"/>
                </a:solidFill>
              </a:rPr>
              <a:t>Симптоматологија</a:t>
            </a:r>
            <a:r>
              <a:rPr lang="x-none" dirty="0"/>
              <a:t> – обилна слузава секреција, отежано дисање на нос, постназална дренажа, кијање, хипосмија, затворена ринофонија, главобоља</a:t>
            </a:r>
          </a:p>
          <a:p>
            <a:r>
              <a:rPr lang="x-none" b="1" dirty="0">
                <a:solidFill>
                  <a:srgbClr val="6600CC"/>
                </a:solidFill>
              </a:rPr>
              <a:t>Дијагноза </a:t>
            </a:r>
            <a:r>
              <a:rPr lang="x-none" dirty="0"/>
              <a:t>– анамнеза, клинички преглед, пантокаин тест. </a:t>
            </a:r>
          </a:p>
          <a:p>
            <a:pPr lvl="1"/>
            <a:r>
              <a:rPr lang="x-none" dirty="0"/>
              <a:t>промене на слузници су реверзибилне (хипермија са едемом, хипертрофија серомукозних жлезди, местимична метаплазија респираторног у ПС епител)</a:t>
            </a:r>
          </a:p>
          <a:p>
            <a:r>
              <a:rPr lang="x-none" b="1" dirty="0">
                <a:solidFill>
                  <a:srgbClr val="6600CC"/>
                </a:solidFill>
              </a:rPr>
              <a:t>Терапија</a:t>
            </a:r>
            <a:r>
              <a:rPr lang="x-none" dirty="0"/>
              <a:t> – етиолошка, вазоконстрикторне капи за нос, декокт белог слеза, механичка аспирација секрета из носа</a:t>
            </a:r>
          </a:p>
          <a:p>
            <a:r>
              <a:rPr lang="x-none" b="1" dirty="0">
                <a:solidFill>
                  <a:srgbClr val="6600CC"/>
                </a:solidFill>
              </a:rPr>
              <a:t>Компликације</a:t>
            </a:r>
            <a:r>
              <a:rPr lang="x-none" dirty="0"/>
              <a:t> – код запуштених случајева, на средњем уву, параназалним синусима и плућима.</a:t>
            </a:r>
            <a:endParaRPr lang="en-US" dirty="0"/>
          </a:p>
        </p:txBody>
      </p:sp>
    </p:spTree>
    <p:extLst>
      <p:ext uri="{BB962C8B-B14F-4D97-AF65-F5344CB8AC3E}">
        <p14:creationId xmlns:p14="http://schemas.microsoft.com/office/powerpoint/2010/main" val="11569704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Обично хронично запаљење носне дупље</a:t>
            </a:r>
            <a:endParaRPr lang="en-US" dirty="0">
              <a:solidFill>
                <a:srgbClr val="6600CC"/>
              </a:solidFill>
            </a:endParaRPr>
          </a:p>
        </p:txBody>
      </p:sp>
      <p:graphicFrame>
        <p:nvGraphicFramePr>
          <p:cNvPr id="6146" name="Object 3"/>
          <p:cNvGraphicFramePr>
            <a:graphicFrameLocks noGrp="1" noChangeAspect="1"/>
          </p:cNvGraphicFramePr>
          <p:nvPr>
            <p:ph sz="quarter" idx="1"/>
          </p:nvPr>
        </p:nvGraphicFramePr>
        <p:xfrm>
          <a:off x="3381357" y="1785926"/>
          <a:ext cx="5048285" cy="3786214"/>
        </p:xfrm>
        <a:graphic>
          <a:graphicData uri="http://schemas.openxmlformats.org/presentationml/2006/ole">
            <mc:AlternateContent xmlns:mc="http://schemas.openxmlformats.org/markup-compatibility/2006">
              <mc:Choice xmlns:v="urn:schemas-microsoft-com:vml" Requires="v">
                <p:oleObj name="Photo Editor Photo" r:id="rId2" imgW="6095238" imgH="4571429" progId="">
                  <p:embed/>
                </p:oleObj>
              </mc:Choice>
              <mc:Fallback>
                <p:oleObj name="Photo Editor Photo" r:id="rId2" imgW="6095238" imgH="45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1357" y="1785926"/>
                        <a:ext cx="5048285" cy="3786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360211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1157" y="214290"/>
            <a:ext cx="9742431" cy="989034"/>
          </a:xfrm>
        </p:spPr>
        <p:txBody>
          <a:bodyPr>
            <a:normAutofit fontScale="90000"/>
          </a:bodyPr>
          <a:lstStyle/>
          <a:p>
            <a:r>
              <a:rPr lang="x-none" b="1" dirty="0">
                <a:solidFill>
                  <a:srgbClr val="6600CC"/>
                </a:solidFill>
              </a:rPr>
              <a:t>Хипертрофично хронично запаљење носне дупље (Rhinitis ch.hypertrophica)</a:t>
            </a:r>
            <a:endParaRPr lang="en-US" b="1" dirty="0">
              <a:solidFill>
                <a:srgbClr val="6600CC"/>
              </a:solidFill>
            </a:endParaRPr>
          </a:p>
        </p:txBody>
      </p:sp>
      <p:sp>
        <p:nvSpPr>
          <p:cNvPr id="3" name="Content Placeholder 2"/>
          <p:cNvSpPr>
            <a:spLocks noGrp="1"/>
          </p:cNvSpPr>
          <p:nvPr>
            <p:ph sz="quarter" idx="1"/>
          </p:nvPr>
        </p:nvSpPr>
        <p:spPr>
          <a:xfrm>
            <a:off x="568411" y="1428736"/>
            <a:ext cx="11236411" cy="4714908"/>
          </a:xfrm>
        </p:spPr>
        <p:txBody>
          <a:bodyPr>
            <a:normAutofit lnSpcReduction="10000"/>
          </a:bodyPr>
          <a:lstStyle/>
          <a:p>
            <a:r>
              <a:rPr lang="x-none" b="1" dirty="0">
                <a:solidFill>
                  <a:srgbClr val="6600CC"/>
                </a:solidFill>
              </a:rPr>
              <a:t>Симптоматологија</a:t>
            </a:r>
            <a:r>
              <a:rPr lang="x-none" dirty="0"/>
              <a:t> – отежано дисање на нос, слузаво гнојна секреција, хипосмија, затворена ринофонија, главобоља – перманентни су, без периода ремисије.</a:t>
            </a:r>
          </a:p>
          <a:p>
            <a:r>
              <a:rPr lang="x-none" b="1" dirty="0">
                <a:solidFill>
                  <a:srgbClr val="6600CC"/>
                </a:solidFill>
              </a:rPr>
              <a:t>Дијагноза</a:t>
            </a:r>
            <a:r>
              <a:rPr lang="x-none" dirty="0"/>
              <a:t> – анамнеза, клинички налаз, пантокаин тест</a:t>
            </a:r>
          </a:p>
          <a:p>
            <a:pPr lvl="1"/>
            <a:r>
              <a:rPr lang="x-none" dirty="0"/>
              <a:t>промене на слузници су иреверзибилне (папиларна, хиперплазија слузнице, зрнасто измењени предњи делови и репови доње и средње носне шкољке и предњег дела септума, присутво полипозно измењене слузнице, метаплазија епитела)</a:t>
            </a:r>
          </a:p>
          <a:p>
            <a:r>
              <a:rPr lang="x-none" b="1" dirty="0">
                <a:solidFill>
                  <a:srgbClr val="6600CC"/>
                </a:solidFill>
              </a:rPr>
              <a:t>Терапија</a:t>
            </a:r>
            <a:r>
              <a:rPr lang="x-none" dirty="0"/>
              <a:t> : </a:t>
            </a:r>
          </a:p>
          <a:p>
            <a:pPr lvl="1"/>
            <a:r>
              <a:rPr lang="x-none" b="1" dirty="0">
                <a:solidFill>
                  <a:srgbClr val="C00000"/>
                </a:solidFill>
              </a:rPr>
              <a:t>етиолошка</a:t>
            </a:r>
            <a:r>
              <a:rPr lang="x-none" dirty="0"/>
              <a:t> : уколико је могућа</a:t>
            </a:r>
          </a:p>
          <a:p>
            <a:pPr lvl="1"/>
            <a:r>
              <a:rPr lang="x-none" b="1" dirty="0">
                <a:solidFill>
                  <a:srgbClr val="C00000"/>
                </a:solidFill>
              </a:rPr>
              <a:t>хируршка</a:t>
            </a:r>
            <a:r>
              <a:rPr lang="x-none" dirty="0"/>
              <a:t> : одстрањење вишка ткива </a:t>
            </a:r>
          </a:p>
          <a:p>
            <a:pPr lvl="1"/>
            <a:r>
              <a:rPr lang="x-none" b="1" dirty="0">
                <a:solidFill>
                  <a:srgbClr val="C00000"/>
                </a:solidFill>
              </a:rPr>
              <a:t>конзервативна</a:t>
            </a:r>
            <a:r>
              <a:rPr lang="x-none" dirty="0"/>
              <a:t> : антибиотици, антиалергици, деконгестиви</a:t>
            </a:r>
            <a:endParaRPr lang="en-US" dirty="0"/>
          </a:p>
        </p:txBody>
      </p:sp>
    </p:spTree>
    <p:extLst>
      <p:ext uri="{BB962C8B-B14F-4D97-AF65-F5344CB8AC3E}">
        <p14:creationId xmlns:p14="http://schemas.microsoft.com/office/powerpoint/2010/main" val="971590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Хипертрофично хронично запаљење носне дупље</a:t>
            </a:r>
            <a:endParaRPr lang="en-US" dirty="0">
              <a:solidFill>
                <a:srgbClr val="6600CC"/>
              </a:solidFill>
            </a:endParaRPr>
          </a:p>
        </p:txBody>
      </p:sp>
      <p:graphicFrame>
        <p:nvGraphicFramePr>
          <p:cNvPr id="7170" name="Object 3"/>
          <p:cNvGraphicFramePr>
            <a:graphicFrameLocks noGrp="1" noChangeAspect="1"/>
          </p:cNvGraphicFramePr>
          <p:nvPr>
            <p:ph sz="quarter" idx="1"/>
            <p:extLst>
              <p:ext uri="{D42A27DB-BD31-4B8C-83A1-F6EECF244321}">
                <p14:modId xmlns:p14="http://schemas.microsoft.com/office/powerpoint/2010/main" val="3725629894"/>
              </p:ext>
            </p:extLst>
          </p:nvPr>
        </p:nvGraphicFramePr>
        <p:xfrm>
          <a:off x="3862504" y="1571612"/>
          <a:ext cx="3000396" cy="4412346"/>
        </p:xfrm>
        <a:graphic>
          <a:graphicData uri="http://schemas.openxmlformats.org/presentationml/2006/ole">
            <mc:AlternateContent xmlns:mc="http://schemas.openxmlformats.org/markup-compatibility/2006">
              <mc:Choice xmlns:v="urn:schemas-microsoft-com:vml" Requires="v">
                <p:oleObj name="Photo Editor Photo" r:id="rId2" imgW="1295238" imgH="1905266" progId="">
                  <p:embed/>
                </p:oleObj>
              </mc:Choice>
              <mc:Fallback>
                <p:oleObj name="Photo Editor Photo" r:id="rId2" imgW="1295238" imgH="190526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2504" y="1571612"/>
                        <a:ext cx="3000396" cy="441234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629618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20" y="214290"/>
            <a:ext cx="9789156" cy="1143000"/>
          </a:xfrm>
        </p:spPr>
        <p:txBody>
          <a:bodyPr>
            <a:normAutofit fontScale="90000"/>
          </a:bodyPr>
          <a:lstStyle/>
          <a:p>
            <a:r>
              <a:rPr lang="x-none" b="1" dirty="0">
                <a:solidFill>
                  <a:srgbClr val="6600CC"/>
                </a:solidFill>
              </a:rPr>
              <a:t>Обично атрофично запаљење носне дупље (Rhinitis chr.atrophica simplex)</a:t>
            </a:r>
            <a:endParaRPr lang="en-US" b="1" dirty="0">
              <a:solidFill>
                <a:srgbClr val="6600CC"/>
              </a:solidFill>
            </a:endParaRPr>
          </a:p>
        </p:txBody>
      </p:sp>
      <p:sp>
        <p:nvSpPr>
          <p:cNvPr id="3" name="Content Placeholder 2"/>
          <p:cNvSpPr>
            <a:spLocks noGrp="1"/>
          </p:cNvSpPr>
          <p:nvPr>
            <p:ph sz="quarter" idx="1"/>
          </p:nvPr>
        </p:nvSpPr>
        <p:spPr>
          <a:xfrm>
            <a:off x="856735" y="1571612"/>
            <a:ext cx="10519719" cy="4643470"/>
          </a:xfrm>
        </p:spPr>
        <p:txBody>
          <a:bodyPr>
            <a:normAutofit/>
          </a:bodyPr>
          <a:lstStyle/>
          <a:p>
            <a:r>
              <a:rPr lang="x-none" b="1" dirty="0">
                <a:solidFill>
                  <a:srgbClr val="6600CC"/>
                </a:solidFill>
              </a:rPr>
              <a:t>Етиологија</a:t>
            </a:r>
            <a:r>
              <a:rPr lang="x-none" dirty="0"/>
              <a:t> – наставак дуготрајних и упорних процеса у носу, последица операција (мукотомија, конхотомија).</a:t>
            </a:r>
          </a:p>
          <a:p>
            <a:pPr lvl="1"/>
            <a:r>
              <a:rPr lang="x-none" b="1" dirty="0">
                <a:solidFill>
                  <a:srgbClr val="C00000"/>
                </a:solidFill>
              </a:rPr>
              <a:t>Предиспонирајући фактори </a:t>
            </a:r>
            <a:r>
              <a:rPr lang="x-none" dirty="0"/>
              <a:t>– загађена атмосфера, сув ваздух, прашина, хемијска испарења</a:t>
            </a:r>
          </a:p>
          <a:p>
            <a:pPr lvl="1"/>
            <a:r>
              <a:rPr lang="x-none" b="1" dirty="0">
                <a:solidFill>
                  <a:srgbClr val="C00000"/>
                </a:solidFill>
              </a:rPr>
              <a:t>Патохистологија</a:t>
            </a:r>
            <a:r>
              <a:rPr lang="x-none" dirty="0"/>
              <a:t> – атрофија захвата све слојеве слузнице, крвне судове, живце, хрскавицу и кост.</a:t>
            </a:r>
          </a:p>
          <a:p>
            <a:r>
              <a:rPr lang="x-none" b="1" dirty="0">
                <a:solidFill>
                  <a:srgbClr val="6600CC"/>
                </a:solidFill>
              </a:rPr>
              <a:t>Симптоматологија</a:t>
            </a:r>
            <a:r>
              <a:rPr lang="x-none" dirty="0"/>
              <a:t> – носна опструкција, хипосмија до аносмије и главобоља.</a:t>
            </a:r>
          </a:p>
          <a:p>
            <a:r>
              <a:rPr lang="x-none" b="1" dirty="0">
                <a:solidFill>
                  <a:srgbClr val="6600CC"/>
                </a:solidFill>
              </a:rPr>
              <a:t>Дијагноза</a:t>
            </a:r>
            <a:r>
              <a:rPr lang="x-none" dirty="0"/>
              <a:t> – анамнеза, клинички преглед (бледа, сува, атрофична слузница, са сасушеним крустама, широки носни ходници и истањене носне шкољке).</a:t>
            </a:r>
            <a:endParaRPr lang="en-US" dirty="0"/>
          </a:p>
        </p:txBody>
      </p:sp>
    </p:spTree>
    <p:extLst>
      <p:ext uri="{BB962C8B-B14F-4D97-AF65-F5344CB8AC3E}">
        <p14:creationId xmlns:p14="http://schemas.microsoft.com/office/powerpoint/2010/main" val="1115436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5459" y="1051188"/>
            <a:ext cx="10931611" cy="5214974"/>
          </a:xfrm>
        </p:spPr>
        <p:txBody>
          <a:bodyPr>
            <a:normAutofit/>
          </a:bodyPr>
          <a:lstStyle/>
          <a:p>
            <a:r>
              <a:rPr lang="ru-RU" b="1" dirty="0">
                <a:solidFill>
                  <a:srgbClr val="FF33CC"/>
                </a:solidFill>
              </a:rPr>
              <a:t>Дијагноза</a:t>
            </a:r>
            <a:r>
              <a:rPr lang="ru-RU" dirty="0"/>
              <a:t> – анамнеза, клинички преглед (испитивање проходности хоана - Полицеровим балоном, гуменим катетером, ендоскопом), радиолошки (контрастна рендгенографија, КТ).</a:t>
            </a:r>
          </a:p>
          <a:p>
            <a:r>
              <a:rPr lang="ru-RU" b="1" dirty="0">
                <a:solidFill>
                  <a:srgbClr val="FF33CC"/>
                </a:solidFill>
              </a:rPr>
              <a:t>Терапија</a:t>
            </a:r>
            <a:r>
              <a:rPr lang="ru-RU" dirty="0"/>
              <a:t> – хируршка (класично или ласерски)</a:t>
            </a:r>
          </a:p>
          <a:p>
            <a:pPr lvl="1"/>
            <a:r>
              <a:rPr lang="ru-RU" sz="2200" b="1" dirty="0">
                <a:solidFill>
                  <a:srgbClr val="FF0000"/>
                </a:solidFill>
              </a:rPr>
              <a:t>једностране</a:t>
            </a:r>
            <a:r>
              <a:rPr lang="ru-RU" sz="2200" dirty="0"/>
              <a:t> - после шесте године приступом између меког и тврдог непца (транспалатинални), трансептално или трансназално (изводи се ендоскопски и представља најпожељнији приступ).</a:t>
            </a:r>
          </a:p>
          <a:p>
            <a:pPr lvl="1"/>
            <a:r>
              <a:rPr lang="ru-RU" sz="2200" b="1" dirty="0">
                <a:solidFill>
                  <a:srgbClr val="FF0000"/>
                </a:solidFill>
              </a:rPr>
              <a:t>обостране</a:t>
            </a:r>
            <a:r>
              <a:rPr lang="ru-RU" sz="2200" dirty="0"/>
              <a:t> - потпуне представљају ургентно стање (интубација, инструментална перфорација атрезије). По могућству одложити главну операцију до краја прве године живота (пласирање орогастричне сонде и орофаринксног тубуса, касније храна на кашичицу). </a:t>
            </a:r>
            <a:endParaRPr lang="en-US" sz="2200" dirty="0"/>
          </a:p>
        </p:txBody>
      </p:sp>
    </p:spTree>
    <p:extLst>
      <p:ext uri="{BB962C8B-B14F-4D97-AF65-F5344CB8AC3E}">
        <p14:creationId xmlns:p14="http://schemas.microsoft.com/office/powerpoint/2010/main" val="25905543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Обично атрофично хронично запаљење носне дупље</a:t>
            </a:r>
            <a:endParaRPr lang="en-US" dirty="0">
              <a:solidFill>
                <a:srgbClr val="6600CC"/>
              </a:solidFill>
            </a:endParaRPr>
          </a:p>
        </p:txBody>
      </p:sp>
      <p:graphicFrame>
        <p:nvGraphicFramePr>
          <p:cNvPr id="8194" name="Object 3"/>
          <p:cNvGraphicFramePr>
            <a:graphicFrameLocks noGrp="1" noChangeAspect="1"/>
          </p:cNvGraphicFramePr>
          <p:nvPr>
            <p:ph sz="quarter" idx="1"/>
          </p:nvPr>
        </p:nvGraphicFramePr>
        <p:xfrm>
          <a:off x="3524232" y="1714488"/>
          <a:ext cx="4396434" cy="3929090"/>
        </p:xfrm>
        <a:graphic>
          <a:graphicData uri="http://schemas.openxmlformats.org/presentationml/2006/ole">
            <mc:AlternateContent xmlns:mc="http://schemas.openxmlformats.org/markup-compatibility/2006">
              <mc:Choice xmlns:v="urn:schemas-microsoft-com:vml" Requires="v">
                <p:oleObj name="Photo Editor Photo" r:id="rId2" imgW="4734586" imgH="4533333" progId="">
                  <p:embed/>
                </p:oleObj>
              </mc:Choice>
              <mc:Fallback>
                <p:oleObj name="Photo Editor Photo" r:id="rId2" imgW="4734586" imgH="4533333"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4232" y="1714488"/>
                        <a:ext cx="4396434" cy="39290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983431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514" y="285728"/>
            <a:ext cx="11475308" cy="1274786"/>
          </a:xfrm>
        </p:spPr>
        <p:txBody>
          <a:bodyPr>
            <a:noAutofit/>
          </a:bodyPr>
          <a:lstStyle/>
          <a:p>
            <a:r>
              <a:rPr lang="x-none" b="1" dirty="0">
                <a:solidFill>
                  <a:srgbClr val="6600CC"/>
                </a:solidFill>
              </a:rPr>
              <a:t>Фетидно атрофично хронично запаљење носне дупље (Rhinitis chr.atrophica faetida) - Озена</a:t>
            </a:r>
            <a:endParaRPr lang="en-US" b="1" dirty="0">
              <a:solidFill>
                <a:srgbClr val="6600CC"/>
              </a:solidFill>
            </a:endParaRPr>
          </a:p>
        </p:txBody>
      </p:sp>
      <p:sp>
        <p:nvSpPr>
          <p:cNvPr id="3" name="Content Placeholder 2"/>
          <p:cNvSpPr>
            <a:spLocks noGrp="1"/>
          </p:cNvSpPr>
          <p:nvPr>
            <p:ph sz="quarter" idx="1"/>
          </p:nvPr>
        </p:nvSpPr>
        <p:spPr>
          <a:xfrm>
            <a:off x="815545" y="1857364"/>
            <a:ext cx="10700951" cy="4357718"/>
          </a:xfrm>
        </p:spPr>
        <p:txBody>
          <a:bodyPr>
            <a:normAutofit/>
          </a:bodyPr>
          <a:lstStyle/>
          <a:p>
            <a:r>
              <a:rPr lang="x-none" dirty="0"/>
              <a:t>Карактерише је </a:t>
            </a:r>
            <a:r>
              <a:rPr lang="x-none" u="sng" dirty="0">
                <a:solidFill>
                  <a:srgbClr val="C00000"/>
                </a:solidFill>
              </a:rPr>
              <a:t>тријас</a:t>
            </a:r>
            <a:r>
              <a:rPr lang="x-none" dirty="0"/>
              <a:t> симптома : </a:t>
            </a:r>
            <a:r>
              <a:rPr lang="x-none" b="1" dirty="0">
                <a:solidFill>
                  <a:srgbClr val="C00000"/>
                </a:solidFill>
              </a:rPr>
              <a:t>атрофија</a:t>
            </a:r>
            <a:r>
              <a:rPr lang="x-none" dirty="0"/>
              <a:t>, </a:t>
            </a:r>
            <a:r>
              <a:rPr lang="x-none" b="1" dirty="0">
                <a:solidFill>
                  <a:srgbClr val="C00000"/>
                </a:solidFill>
              </a:rPr>
              <a:t>фетор</a:t>
            </a:r>
            <a:r>
              <a:rPr lang="x-none" dirty="0"/>
              <a:t> и </a:t>
            </a:r>
            <a:r>
              <a:rPr lang="x-none" b="1" dirty="0">
                <a:solidFill>
                  <a:srgbClr val="C00000"/>
                </a:solidFill>
              </a:rPr>
              <a:t>крусте</a:t>
            </a:r>
            <a:r>
              <a:rPr lang="x-none" dirty="0"/>
              <a:t>.</a:t>
            </a:r>
          </a:p>
          <a:p>
            <a:pPr lvl="1"/>
            <a:r>
              <a:rPr lang="x-none" sz="2000" dirty="0"/>
              <a:t>Обољевају углавном жене, почиње у пубертету, а клинички се манифестује у одраслом добу.</a:t>
            </a:r>
          </a:p>
          <a:p>
            <a:r>
              <a:rPr lang="x-none" b="1" dirty="0">
                <a:solidFill>
                  <a:srgbClr val="6600CC"/>
                </a:solidFill>
              </a:rPr>
              <a:t>Етиологија</a:t>
            </a:r>
            <a:r>
              <a:rPr lang="x-none" dirty="0"/>
              <a:t> – </a:t>
            </a:r>
            <a:r>
              <a:rPr lang="x-none" sz="2200" dirty="0"/>
              <a:t>непозната (постоје 2 теорије)</a:t>
            </a:r>
          </a:p>
          <a:p>
            <a:pPr lvl="1"/>
            <a:r>
              <a:rPr lang="x-none" sz="2200" b="1" dirty="0">
                <a:solidFill>
                  <a:srgbClr val="C00000"/>
                </a:solidFill>
              </a:rPr>
              <a:t>бактеријска</a:t>
            </a:r>
            <a:r>
              <a:rPr lang="x-none" sz="2200" dirty="0"/>
              <a:t> : </a:t>
            </a:r>
            <a:r>
              <a:rPr lang="x-none" sz="2000" dirty="0"/>
              <a:t>Kоринебактериум дифтерие тип митис, Клебсиела озенае и Кокобацилус фетидус озене, али обољење </a:t>
            </a:r>
            <a:r>
              <a:rPr lang="x-none" sz="2000" u="sng" dirty="0">
                <a:solidFill>
                  <a:srgbClr val="C00000"/>
                </a:solidFill>
              </a:rPr>
              <a:t>није</a:t>
            </a:r>
            <a:r>
              <a:rPr lang="x-none" sz="2000" dirty="0"/>
              <a:t> могло да се изазове експериментом.</a:t>
            </a:r>
          </a:p>
          <a:p>
            <a:pPr lvl="1"/>
            <a:r>
              <a:rPr lang="x-none" sz="2200" b="1" dirty="0">
                <a:solidFill>
                  <a:srgbClr val="C00000"/>
                </a:solidFill>
              </a:rPr>
              <a:t>небактеријска</a:t>
            </a:r>
            <a:r>
              <a:rPr lang="x-none" sz="2200" dirty="0"/>
              <a:t> : </a:t>
            </a:r>
            <a:r>
              <a:rPr lang="x-none" sz="2000" dirty="0"/>
              <a:t>бактерије изазивају само фетор, а могући узроци су : ендокрини поремећаји, авитаминоза А и Б, оштећење сфенопалатинумског ганглиона, породична предиспозиција, конституција</a:t>
            </a:r>
            <a:endParaRPr lang="en-US" sz="2000" dirty="0"/>
          </a:p>
        </p:txBody>
      </p:sp>
    </p:spTree>
    <p:extLst>
      <p:ext uri="{BB962C8B-B14F-4D97-AF65-F5344CB8AC3E}">
        <p14:creationId xmlns:p14="http://schemas.microsoft.com/office/powerpoint/2010/main" val="678139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5459" y="571480"/>
            <a:ext cx="10948087" cy="5500726"/>
          </a:xfrm>
        </p:spPr>
        <p:txBody>
          <a:bodyPr>
            <a:normAutofit/>
          </a:bodyPr>
          <a:lstStyle/>
          <a:p>
            <a:r>
              <a:rPr lang="x-none" b="1" dirty="0">
                <a:solidFill>
                  <a:srgbClr val="C00000"/>
                </a:solidFill>
              </a:rPr>
              <a:t>Патохистологија</a:t>
            </a:r>
            <a:r>
              <a:rPr lang="x-none" dirty="0"/>
              <a:t> – метаплазија епитела, атрофија жлезди, олфакторног живца и тригеминуса, хрскавице и костију</a:t>
            </a:r>
          </a:p>
          <a:p>
            <a:r>
              <a:rPr lang="x-none" sz="2600" b="1" dirty="0">
                <a:solidFill>
                  <a:srgbClr val="6600CC"/>
                </a:solidFill>
              </a:rPr>
              <a:t>Симптоматологија</a:t>
            </a:r>
            <a:r>
              <a:rPr lang="x-none" sz="2600" dirty="0"/>
              <a:t> – </a:t>
            </a:r>
            <a:r>
              <a:rPr lang="x-none" dirty="0"/>
              <a:t>отежано дисање на нос, угашени рефлекси, јак фетор, аносмија, лаке епистаксе, главобоље.</a:t>
            </a:r>
          </a:p>
          <a:p>
            <a:r>
              <a:rPr lang="x-none" sz="2600" b="1" dirty="0">
                <a:solidFill>
                  <a:srgbClr val="6600CC"/>
                </a:solidFill>
              </a:rPr>
              <a:t>Дијагноза </a:t>
            </a:r>
            <a:r>
              <a:rPr lang="x-none" sz="2600" dirty="0"/>
              <a:t>– </a:t>
            </a:r>
            <a:r>
              <a:rPr lang="x-none" dirty="0"/>
              <a:t>анамнеза, инспекција, предња и задња риноскопија, бактериологија, РТГ ПНС.</a:t>
            </a:r>
          </a:p>
          <a:p>
            <a:r>
              <a:rPr lang="x-none" sz="2600" b="1" dirty="0">
                <a:solidFill>
                  <a:srgbClr val="6600CC"/>
                </a:solidFill>
              </a:rPr>
              <a:t>Терапија</a:t>
            </a:r>
            <a:r>
              <a:rPr lang="x-none" sz="2600" dirty="0"/>
              <a:t> : </a:t>
            </a:r>
          </a:p>
          <a:p>
            <a:pPr lvl="1"/>
            <a:r>
              <a:rPr lang="x-none" b="1" dirty="0">
                <a:solidFill>
                  <a:srgbClr val="C00000"/>
                </a:solidFill>
              </a:rPr>
              <a:t>конзервативна</a:t>
            </a:r>
            <a:r>
              <a:rPr lang="x-none" dirty="0"/>
              <a:t> - тоалета носа, антибиотске капи, декокт белог слеза, иригација кортикостероидима и витаминима </a:t>
            </a:r>
          </a:p>
          <a:p>
            <a:pPr lvl="1"/>
            <a:r>
              <a:rPr lang="x-none" b="1" dirty="0">
                <a:solidFill>
                  <a:srgbClr val="C00000"/>
                </a:solidFill>
              </a:rPr>
              <a:t>хируршка</a:t>
            </a:r>
            <a:r>
              <a:rPr lang="x-none" dirty="0"/>
              <a:t> - сужење носне шупљине имплантатима – операција по Ајрису; померање латералних зидова ка септуму – операција по Лутеншлагеру и најмање радикална операција по Јунгу – ушивање нареса.</a:t>
            </a:r>
            <a:endParaRPr lang="en-US" dirty="0"/>
          </a:p>
        </p:txBody>
      </p:sp>
    </p:spTree>
    <p:extLst>
      <p:ext uri="{BB962C8B-B14F-4D97-AF65-F5344CB8AC3E}">
        <p14:creationId xmlns:p14="http://schemas.microsoft.com/office/powerpoint/2010/main" val="31997852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x-none" dirty="0">
                <a:solidFill>
                  <a:srgbClr val="6600CC"/>
                </a:solidFill>
              </a:rPr>
              <a:t>Озена</a:t>
            </a:r>
            <a:endParaRPr lang="en-US" dirty="0">
              <a:solidFill>
                <a:srgbClr val="6600CC"/>
              </a:solidFill>
            </a:endParaRPr>
          </a:p>
        </p:txBody>
      </p:sp>
      <p:pic>
        <p:nvPicPr>
          <p:cNvPr id="4" name="Content Placeholder 4" descr="download.jpg"/>
          <p:cNvPicPr>
            <a:picLocks noGrp="1" noChangeAspect="1"/>
          </p:cNvPicPr>
          <p:nvPr>
            <p:ph sz="quarter" idx="1"/>
          </p:nvPr>
        </p:nvPicPr>
        <p:blipFill>
          <a:blip r:embed="rId2"/>
          <a:srcRect/>
          <a:stretch>
            <a:fillRect/>
          </a:stretch>
        </p:blipFill>
        <p:spPr>
          <a:xfrm>
            <a:off x="1952596" y="1571612"/>
            <a:ext cx="3858618" cy="3773626"/>
          </a:xfrm>
        </p:spPr>
      </p:pic>
      <p:pic>
        <p:nvPicPr>
          <p:cNvPr id="5" name="Content Placeholder 5" descr="download (1).jpg"/>
          <p:cNvPicPr>
            <a:picLocks noChangeAspect="1"/>
          </p:cNvPicPr>
          <p:nvPr/>
        </p:nvPicPr>
        <p:blipFill>
          <a:blip r:embed="rId3"/>
          <a:srcRect/>
          <a:stretch>
            <a:fillRect/>
          </a:stretch>
        </p:blipFill>
        <p:spPr>
          <a:xfrm>
            <a:off x="6024562" y="1571613"/>
            <a:ext cx="3786188" cy="3768725"/>
          </a:xfrm>
          <a:prstGeom prst="rect">
            <a:avLst/>
          </a:prstGeom>
        </p:spPr>
      </p:pic>
    </p:spTree>
    <p:extLst>
      <p:ext uri="{BB962C8B-B14F-4D97-AF65-F5344CB8AC3E}">
        <p14:creationId xmlns:p14="http://schemas.microsoft.com/office/powerpoint/2010/main" val="22903917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105" y="519220"/>
            <a:ext cx="7772400" cy="1500190"/>
          </a:xfrm>
        </p:spPr>
        <p:txBody>
          <a:bodyPr>
            <a:noAutofit/>
          </a:bodyPr>
          <a:lstStyle/>
          <a:p>
            <a:pPr eaLnBrk="1" hangingPunct="1">
              <a:defRPr/>
            </a:pPr>
            <a:r>
              <a:rPr lang="sr-Cyrl-RS" sz="5000" b="1" dirty="0">
                <a:latin typeface="+mn-lt"/>
              </a:rPr>
              <a:t>Неалергијске ринопатије</a:t>
            </a:r>
            <a:endParaRPr lang="en-US" sz="5000" b="1" dirty="0">
              <a:latin typeface="+mn-lt"/>
            </a:endParaRPr>
          </a:p>
        </p:txBody>
      </p:sp>
      <p:sp>
        <p:nvSpPr>
          <p:cNvPr id="5" name="Text Placeholder 4"/>
          <p:cNvSpPr>
            <a:spLocks noGrp="1"/>
          </p:cNvSpPr>
          <p:nvPr>
            <p:ph type="body" sz="half" idx="3"/>
          </p:nvPr>
        </p:nvSpPr>
        <p:spPr>
          <a:xfrm>
            <a:off x="675503" y="2285992"/>
            <a:ext cx="10289059" cy="3500462"/>
          </a:xfrm>
        </p:spPr>
        <p:txBody>
          <a:bodyPr>
            <a:normAutofit/>
          </a:bodyPr>
          <a:lstStyle/>
          <a:p>
            <a:pPr eaLnBrk="1" hangingPunct="1">
              <a:defRPr/>
            </a:pPr>
            <a:r>
              <a:rPr lang="sr-Cyrl-RS" sz="4000" b="1" dirty="0"/>
              <a:t>Вазомоторна ринопатија</a:t>
            </a:r>
            <a:endParaRPr lang="sr-Latn-CS" sz="4000" b="1" dirty="0"/>
          </a:p>
          <a:p>
            <a:pPr eaLnBrk="1" hangingPunct="1">
              <a:defRPr/>
            </a:pPr>
            <a:r>
              <a:rPr lang="sr-Cyrl-RS" sz="4000" b="1" dirty="0"/>
              <a:t>Неалергијска ринопатија са еозинофилнм синдромом </a:t>
            </a:r>
            <a:r>
              <a:rPr lang="sr-Latn-CS" sz="4000" b="1" dirty="0"/>
              <a:t>(NARES)</a:t>
            </a:r>
          </a:p>
          <a:p>
            <a:pPr eaLnBrk="1" hangingPunct="1">
              <a:defRPr/>
            </a:pPr>
            <a:r>
              <a:rPr lang="sr-Cyrl-RS" sz="4000" b="1" dirty="0"/>
              <a:t>Медикаментозна ринопатија</a:t>
            </a:r>
            <a:endParaRPr lang="en-US" sz="4000" b="1" dirty="0"/>
          </a:p>
        </p:txBody>
      </p:sp>
    </p:spTree>
    <p:extLst>
      <p:ext uri="{BB962C8B-B14F-4D97-AF65-F5344CB8AC3E}">
        <p14:creationId xmlns:p14="http://schemas.microsoft.com/office/powerpoint/2010/main" val="291892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1845276" y="1357298"/>
            <a:ext cx="8365524" cy="1764843"/>
          </a:xfrm>
        </p:spPr>
        <p:txBody>
          <a:bodyPr>
            <a:normAutofit/>
          </a:bodyPr>
          <a:lstStyle/>
          <a:p>
            <a:pPr eaLnBrk="1" hangingPunct="1">
              <a:defRPr/>
            </a:pPr>
            <a:r>
              <a:rPr lang="sr-Cyrl-RS" sz="5400" b="1" dirty="0">
                <a:latin typeface="+mn-lt"/>
              </a:rPr>
              <a:t>Вазомоторна ринопатија</a:t>
            </a:r>
            <a:endParaRPr lang="en-GB" sz="5400" b="1" dirty="0">
              <a:latin typeface="+mn-lt"/>
            </a:endParaRPr>
          </a:p>
        </p:txBody>
      </p:sp>
    </p:spTree>
    <p:extLst>
      <p:ext uri="{BB962C8B-B14F-4D97-AF65-F5344CB8AC3E}">
        <p14:creationId xmlns:p14="http://schemas.microsoft.com/office/powerpoint/2010/main" val="4140578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80303" y="500042"/>
            <a:ext cx="10585621" cy="5786478"/>
          </a:xfrm>
        </p:spPr>
        <p:txBody>
          <a:bodyPr>
            <a:normAutofit lnSpcReduction="10000"/>
          </a:bodyPr>
          <a:lstStyle/>
          <a:p>
            <a:r>
              <a:rPr lang="ru-RU" dirty="0"/>
              <a:t>Незапаљенско и неалергијско обољење носне слузнице, које је последица неуровегетативних поремећаја, који доводе до неадекватне неуро-васкуларне реакције.</a:t>
            </a:r>
          </a:p>
          <a:p>
            <a:r>
              <a:rPr lang="ru-RU" b="1" dirty="0">
                <a:solidFill>
                  <a:srgbClr val="6600CC"/>
                </a:solidFill>
              </a:rPr>
              <a:t>Етиологија</a:t>
            </a:r>
            <a:r>
              <a:rPr lang="ru-RU" dirty="0"/>
              <a:t> – нема реакције антиген-антитело. </a:t>
            </a:r>
          </a:p>
          <a:p>
            <a:r>
              <a:rPr lang="ru-RU" b="1" dirty="0">
                <a:solidFill>
                  <a:srgbClr val="6600CC"/>
                </a:solidFill>
              </a:rPr>
              <a:t>Узроци </a:t>
            </a:r>
            <a:r>
              <a:rPr lang="ru-RU" dirty="0"/>
              <a:t>:</a:t>
            </a:r>
          </a:p>
          <a:p>
            <a:pPr lvl="1"/>
            <a:r>
              <a:rPr lang="ru-RU" b="1" dirty="0">
                <a:solidFill>
                  <a:srgbClr val="C00000"/>
                </a:solidFill>
              </a:rPr>
              <a:t>психогени</a:t>
            </a:r>
            <a:r>
              <a:rPr lang="ru-RU" dirty="0"/>
              <a:t> : страх, стрес, радост, жалост и сл.</a:t>
            </a:r>
          </a:p>
          <a:p>
            <a:pPr lvl="1"/>
            <a:r>
              <a:rPr lang="ru-RU" b="1" dirty="0">
                <a:solidFill>
                  <a:srgbClr val="C00000"/>
                </a:solidFill>
              </a:rPr>
              <a:t>ендокрини</a:t>
            </a:r>
            <a:r>
              <a:rPr lang="ru-RU" dirty="0"/>
              <a:t> : поремећаји хипофизе, тиреоидее и полних жлезда</a:t>
            </a:r>
          </a:p>
          <a:p>
            <a:pPr lvl="1"/>
            <a:r>
              <a:rPr lang="ru-RU" b="1" dirty="0">
                <a:solidFill>
                  <a:srgbClr val="C00000"/>
                </a:solidFill>
              </a:rPr>
              <a:t>физички</a:t>
            </a:r>
            <a:r>
              <a:rPr lang="ru-RU" b="1" dirty="0"/>
              <a:t> </a:t>
            </a:r>
            <a:r>
              <a:rPr lang="ru-RU" dirty="0"/>
              <a:t>: удисање хладног, топлог, јако влажног, или загађеног ваздуха, нагле промене атмосферског притиска</a:t>
            </a:r>
          </a:p>
          <a:p>
            <a:pPr lvl="1"/>
            <a:r>
              <a:rPr lang="ru-RU" b="1" dirty="0">
                <a:solidFill>
                  <a:srgbClr val="C00000"/>
                </a:solidFill>
              </a:rPr>
              <a:t>хемијски</a:t>
            </a:r>
            <a:r>
              <a:rPr lang="ru-RU" dirty="0"/>
              <a:t> : дејство различитих медикамената</a:t>
            </a:r>
          </a:p>
          <a:p>
            <a:pPr lvl="1"/>
            <a:r>
              <a:rPr lang="ru-RU" b="1" dirty="0">
                <a:solidFill>
                  <a:srgbClr val="C00000"/>
                </a:solidFill>
              </a:rPr>
              <a:t>идиопатска</a:t>
            </a:r>
            <a:r>
              <a:rPr lang="ru-RU" dirty="0"/>
              <a:t> : ако се не може установити узрок ринопатије</a:t>
            </a:r>
          </a:p>
          <a:p>
            <a:r>
              <a:rPr lang="ru-RU" dirty="0"/>
              <a:t>На горе поменуте факторе нормална слузница делује заштитним механизмима, док код дисфункције АНС долази до предоминације парасимпатикуса.</a:t>
            </a:r>
            <a:endParaRPr lang="en-US" dirty="0"/>
          </a:p>
        </p:txBody>
      </p:sp>
    </p:spTree>
    <p:extLst>
      <p:ext uri="{BB962C8B-B14F-4D97-AF65-F5344CB8AC3E}">
        <p14:creationId xmlns:p14="http://schemas.microsoft.com/office/powerpoint/2010/main" val="29293023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56735" y="500042"/>
            <a:ext cx="10709189" cy="5357850"/>
          </a:xfrm>
        </p:spPr>
        <p:txBody>
          <a:bodyPr>
            <a:normAutofit fontScale="92500" lnSpcReduction="10000"/>
          </a:bodyPr>
          <a:lstStyle/>
          <a:p>
            <a:r>
              <a:rPr lang="ru-RU" b="1" dirty="0">
                <a:solidFill>
                  <a:srgbClr val="6600CC"/>
                </a:solidFill>
              </a:rPr>
              <a:t>Симптоматологија</a:t>
            </a:r>
            <a:r>
              <a:rPr lang="ru-RU" dirty="0"/>
              <a:t> – отежано дисање на нос, појачана бистра, серозна секреција, лака главобоља.</a:t>
            </a:r>
          </a:p>
          <a:p>
            <a:r>
              <a:rPr lang="ru-RU" b="1" dirty="0">
                <a:solidFill>
                  <a:srgbClr val="6600CC"/>
                </a:solidFill>
              </a:rPr>
              <a:t>Дијагноза</a:t>
            </a:r>
            <a:r>
              <a:rPr lang="ru-RU" dirty="0"/>
              <a:t> – анамнеза, клинички преглед (налаз исти као код алергијских ринопатија), РТГ ПНС (углавном уредан), алерго тест (негативан).</a:t>
            </a:r>
          </a:p>
          <a:p>
            <a:r>
              <a:rPr lang="ru-RU" b="1" dirty="0">
                <a:solidFill>
                  <a:srgbClr val="6600CC"/>
                </a:solidFill>
              </a:rPr>
              <a:t>Терапија</a:t>
            </a:r>
            <a:r>
              <a:rPr lang="ru-RU" dirty="0"/>
              <a:t> – </a:t>
            </a:r>
            <a:r>
              <a:rPr lang="ru-RU" b="1" dirty="0">
                <a:solidFill>
                  <a:srgbClr val="C00000"/>
                </a:solidFill>
              </a:rPr>
              <a:t>конзервативна</a:t>
            </a:r>
            <a:r>
              <a:rPr lang="ru-RU" dirty="0"/>
              <a:t>  (углавном) : </a:t>
            </a:r>
          </a:p>
          <a:p>
            <a:pPr>
              <a:buNone/>
            </a:pPr>
            <a:r>
              <a:rPr lang="ru-RU" dirty="0"/>
              <a:t>                             - општа: елиминација фактора који доводе до болести и ординирање седатива.</a:t>
            </a:r>
          </a:p>
          <a:p>
            <a:pPr>
              <a:buNone/>
            </a:pPr>
            <a:r>
              <a:rPr lang="ru-RU" dirty="0"/>
              <a:t>                             - локална: вазоконстрикторне капи за нос, интраназални кортикостериоиди, а у тежим случајевима се ради субмукозна инфилтрација калцијума у доњу и средњу носну шкољку. </a:t>
            </a:r>
          </a:p>
          <a:p>
            <a:pPr>
              <a:buNone/>
            </a:pPr>
            <a:r>
              <a:rPr lang="ru-RU" dirty="0"/>
              <a:t>                         </a:t>
            </a:r>
            <a:r>
              <a:rPr lang="ru-RU" b="1" dirty="0">
                <a:solidFill>
                  <a:srgbClr val="C00000"/>
                </a:solidFill>
              </a:rPr>
              <a:t>хируршка</a:t>
            </a:r>
            <a:r>
              <a:rPr lang="ru-RU" dirty="0"/>
              <a:t> (у најтежим случајевима) : неуректомија нервуса Видиануса (најчешће обострано).</a:t>
            </a:r>
          </a:p>
          <a:p>
            <a:endParaRPr lang="en-US" dirty="0"/>
          </a:p>
        </p:txBody>
      </p:sp>
    </p:spTree>
    <p:extLst>
      <p:ext uri="{BB962C8B-B14F-4D97-AF65-F5344CB8AC3E}">
        <p14:creationId xmlns:p14="http://schemas.microsoft.com/office/powerpoint/2010/main" val="9991328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0876" y="274638"/>
            <a:ext cx="10422924" cy="1143000"/>
          </a:xfrm>
        </p:spPr>
        <p:txBody>
          <a:bodyPr>
            <a:normAutofit fontScale="90000"/>
          </a:bodyPr>
          <a:lstStyle/>
          <a:p>
            <a:r>
              <a:rPr lang="sr-Cyrl-RS" b="1" dirty="0"/>
              <a:t>Неалергијска ринопатија са еозинофилним синдромом (</a:t>
            </a:r>
            <a:r>
              <a:rPr lang="sr-Latn-CS" b="1" dirty="0"/>
              <a:t>NARES</a:t>
            </a:r>
            <a:r>
              <a:rPr lang="sr-Cyrl-RS" b="1" dirty="0"/>
              <a:t>)</a:t>
            </a:r>
            <a:endParaRPr lang="en-US" b="1" dirty="0"/>
          </a:p>
        </p:txBody>
      </p:sp>
      <p:sp>
        <p:nvSpPr>
          <p:cNvPr id="3" name="Content Placeholder 2"/>
          <p:cNvSpPr>
            <a:spLocks noGrp="1"/>
          </p:cNvSpPr>
          <p:nvPr>
            <p:ph sz="quarter" idx="1"/>
          </p:nvPr>
        </p:nvSpPr>
        <p:spPr/>
        <p:txBody>
          <a:bodyPr/>
          <a:lstStyle/>
          <a:p>
            <a:r>
              <a:rPr lang="ru-RU" b="1" dirty="0">
                <a:solidFill>
                  <a:srgbClr val="6600CC"/>
                </a:solidFill>
              </a:rPr>
              <a:t>Етиолошки фактори </a:t>
            </a:r>
            <a:r>
              <a:rPr lang="ru-RU" dirty="0"/>
              <a:t>– несигурни </a:t>
            </a:r>
          </a:p>
          <a:p>
            <a:pPr lvl="1"/>
            <a:r>
              <a:rPr lang="ru-RU" dirty="0"/>
              <a:t>поремећај имунолошких одговора организма и интолеранција на одређене супстанце (нестероидни антиинфламаторни лекови)</a:t>
            </a:r>
          </a:p>
          <a:p>
            <a:r>
              <a:rPr lang="ru-RU" dirty="0"/>
              <a:t>Карактрише се присуством еозинофила у секрету носа, евентуално носном полипозом</a:t>
            </a:r>
          </a:p>
          <a:p>
            <a:r>
              <a:rPr lang="ru-RU" b="1" dirty="0">
                <a:solidFill>
                  <a:srgbClr val="6600CC"/>
                </a:solidFill>
              </a:rPr>
              <a:t>Симптоми</a:t>
            </a:r>
            <a:r>
              <a:rPr lang="ru-RU" dirty="0"/>
              <a:t> – слични алергијском ринитису</a:t>
            </a:r>
          </a:p>
          <a:p>
            <a:r>
              <a:rPr lang="ru-RU" b="1" dirty="0">
                <a:solidFill>
                  <a:srgbClr val="6600CC"/>
                </a:solidFill>
              </a:rPr>
              <a:t>Дијагноза</a:t>
            </a:r>
            <a:r>
              <a:rPr lang="ru-RU" dirty="0"/>
              <a:t> – као код алергијског и вазомоторног ринитиса</a:t>
            </a:r>
          </a:p>
          <a:p>
            <a:r>
              <a:rPr lang="ru-RU" b="1" dirty="0">
                <a:solidFill>
                  <a:srgbClr val="6600CC"/>
                </a:solidFill>
              </a:rPr>
              <a:t>Терапија</a:t>
            </a:r>
            <a:r>
              <a:rPr lang="ru-RU" dirty="0"/>
              <a:t> – интраназални кортикостероиди и орални антихистаминици</a:t>
            </a:r>
          </a:p>
          <a:p>
            <a:endParaRPr lang="en-US" dirty="0"/>
          </a:p>
        </p:txBody>
      </p:sp>
    </p:spTree>
    <p:extLst>
      <p:ext uri="{BB962C8B-B14F-4D97-AF65-F5344CB8AC3E}">
        <p14:creationId xmlns:p14="http://schemas.microsoft.com/office/powerpoint/2010/main" val="19661918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34" y="500042"/>
            <a:ext cx="7972452" cy="1143000"/>
          </a:xfrm>
        </p:spPr>
        <p:txBody>
          <a:bodyPr>
            <a:noAutofit/>
          </a:bodyPr>
          <a:lstStyle/>
          <a:p>
            <a:r>
              <a:rPr lang="sr-Cyrl-RS" sz="4000" b="1" dirty="0"/>
              <a:t>Медикаментозна ринопатија</a:t>
            </a:r>
            <a:endParaRPr lang="en-US" sz="4000" b="1" dirty="0"/>
          </a:p>
        </p:txBody>
      </p:sp>
      <p:sp>
        <p:nvSpPr>
          <p:cNvPr id="3" name="Content Placeholder 2"/>
          <p:cNvSpPr>
            <a:spLocks noGrp="1"/>
          </p:cNvSpPr>
          <p:nvPr>
            <p:ph sz="quarter" idx="1"/>
          </p:nvPr>
        </p:nvSpPr>
        <p:spPr>
          <a:xfrm>
            <a:off x="1120345" y="2000240"/>
            <a:ext cx="10330249" cy="3757626"/>
          </a:xfrm>
        </p:spPr>
        <p:txBody>
          <a:bodyPr>
            <a:normAutofit/>
          </a:bodyPr>
          <a:lstStyle/>
          <a:p>
            <a:r>
              <a:rPr lang="ru-RU" b="1" dirty="0">
                <a:solidFill>
                  <a:srgbClr val="6600CC"/>
                </a:solidFill>
              </a:rPr>
              <a:t>Етиологија</a:t>
            </a:r>
            <a:r>
              <a:rPr lang="ru-RU" dirty="0"/>
              <a:t> – претерана употреба интраназалних деконгестива, дуга употреба антихипертензивних лекова или оралних контрацептивних средстава.</a:t>
            </a:r>
          </a:p>
          <a:p>
            <a:r>
              <a:rPr lang="ru-RU" b="1" dirty="0">
                <a:solidFill>
                  <a:srgbClr val="6600CC"/>
                </a:solidFill>
              </a:rPr>
              <a:t>Дијагноза</a:t>
            </a:r>
            <a:r>
              <a:rPr lang="ru-RU" dirty="0"/>
              <a:t> – анамнеза, клинички преглед и алергијски тестови.</a:t>
            </a:r>
          </a:p>
          <a:p>
            <a:r>
              <a:rPr lang="ru-RU" b="1" dirty="0">
                <a:solidFill>
                  <a:srgbClr val="6600CC"/>
                </a:solidFill>
              </a:rPr>
              <a:t>Терапија</a:t>
            </a:r>
            <a:r>
              <a:rPr lang="ru-RU" dirty="0"/>
              <a:t> – престанак узимања лекова који су довели до обољења и примена интраназалних кортикостероида и оралних деконгестива.</a:t>
            </a:r>
            <a:endParaRPr lang="en-US" dirty="0"/>
          </a:p>
        </p:txBody>
      </p:sp>
    </p:spTree>
    <p:extLst>
      <p:ext uri="{BB962C8B-B14F-4D97-AF65-F5344CB8AC3E}">
        <p14:creationId xmlns:p14="http://schemas.microsoft.com/office/powerpoint/2010/main" val="1265239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Figure, A: Unilateral choanal atresia; B: Bilateral choanal atresia.  Contributed by Claudio Andaloro, MD] - StatPearls - NCBI Bookshel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7669" y="1052736"/>
            <a:ext cx="7229726" cy="24482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35681" y="3717032"/>
            <a:ext cx="7013702"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Cyrl-RS" sz="2400" dirty="0"/>
              <a:t>Поглед на хоане из епифаринкса (постназални поглед)</a:t>
            </a:r>
            <a:r>
              <a:rPr lang="sr-Latn-RS" sz="2400" dirty="0"/>
              <a:t>:</a:t>
            </a:r>
          </a:p>
          <a:p>
            <a:pPr marL="342900" indent="-342900">
              <a:buAutoNum type="alphaUcPeriod"/>
            </a:pPr>
            <a:r>
              <a:rPr lang="sr-Cyrl-RS" sz="2400" dirty="0"/>
              <a:t>Једнострана атрезија</a:t>
            </a:r>
            <a:endParaRPr lang="sr-Latn-RS" sz="2400" dirty="0"/>
          </a:p>
          <a:p>
            <a:r>
              <a:rPr lang="sr-Cyrl-RS" sz="2400" dirty="0"/>
              <a:t>Б. Обострана атрезија</a:t>
            </a:r>
            <a:endParaRPr lang="en-US" sz="2400" dirty="0"/>
          </a:p>
        </p:txBody>
      </p:sp>
    </p:spTree>
    <p:extLst>
      <p:ext uri="{BB962C8B-B14F-4D97-AF65-F5344CB8AC3E}">
        <p14:creationId xmlns:p14="http://schemas.microsoft.com/office/powerpoint/2010/main" val="20363747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45397-0F84-787E-1632-BCEEE39E9D13}"/>
              </a:ext>
            </a:extLst>
          </p:cNvPr>
          <p:cNvSpPr>
            <a:spLocks noGrp="1"/>
          </p:cNvSpPr>
          <p:nvPr>
            <p:ph type="title"/>
          </p:nvPr>
        </p:nvSpPr>
        <p:spPr>
          <a:xfrm>
            <a:off x="838200" y="365125"/>
            <a:ext cx="10515600" cy="868871"/>
          </a:xfrm>
        </p:spPr>
        <p:txBody>
          <a:bodyPr/>
          <a:lstStyle/>
          <a:p>
            <a:r>
              <a:rPr lang="sr-Cyrl-RS" dirty="0"/>
              <a:t>Туберкулоза носа</a:t>
            </a:r>
            <a:endParaRPr lang="en-US" dirty="0"/>
          </a:p>
        </p:txBody>
      </p:sp>
      <p:sp>
        <p:nvSpPr>
          <p:cNvPr id="3" name="Content Placeholder 2">
            <a:extLst>
              <a:ext uri="{FF2B5EF4-FFF2-40B4-BE49-F238E27FC236}">
                <a16:creationId xmlns:a16="http://schemas.microsoft.com/office/drawing/2014/main" id="{4929B7BD-1F9E-2D66-E627-9F2209CBD9EA}"/>
              </a:ext>
            </a:extLst>
          </p:cNvPr>
          <p:cNvSpPr>
            <a:spLocks noGrp="1"/>
          </p:cNvSpPr>
          <p:nvPr>
            <p:ph idx="1"/>
          </p:nvPr>
        </p:nvSpPr>
        <p:spPr>
          <a:xfrm>
            <a:off x="838200" y="1470518"/>
            <a:ext cx="10515600" cy="4734973"/>
          </a:xfrm>
        </p:spPr>
        <p:txBody>
          <a:bodyPr>
            <a:normAutofit/>
          </a:bodyPr>
          <a:lstStyle/>
          <a:p>
            <a:r>
              <a:rPr lang="hr-HR" sz="2000" dirty="0">
                <a:solidFill>
                  <a:srgbClr val="000000"/>
                </a:solidFill>
                <a:effectLst/>
                <a:ea typeface="Times New Roman" panose="02020603050405020304" pitchFamily="18" charset="0"/>
              </a:rPr>
              <a:t>Узрокује је бактерија </a:t>
            </a:r>
            <a:r>
              <a:rPr lang="hr-HR" sz="2000" i="1" dirty="0">
                <a:solidFill>
                  <a:srgbClr val="000000"/>
                </a:solidFill>
                <a:effectLst/>
                <a:ea typeface="Times New Roman" panose="02020603050405020304" pitchFamily="18" charset="0"/>
              </a:rPr>
              <a:t>Mycobacterium tuberculosis</a:t>
            </a:r>
            <a:r>
              <a:rPr lang="sr-Cyrl-RS" sz="2000" i="1"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Представља ретко обољење.</a:t>
            </a:r>
          </a:p>
          <a:p>
            <a:r>
              <a:rPr lang="hr-HR" sz="2000" dirty="0">
                <a:solidFill>
                  <a:srgbClr val="000000"/>
                </a:solidFill>
                <a:effectLst/>
                <a:ea typeface="Times New Roman" panose="02020603050405020304" pitchFamily="18" charset="0"/>
              </a:rPr>
              <a:t>Обољење се углавном преноси капљичним путем тако да су сви делови горњег респираторног тракта  од носа до ларинкса изложени ТБЦ инфекцији</a:t>
            </a:r>
            <a:r>
              <a:rPr lang="sr-Cyrl-RS" sz="2000" i="1" dirty="0">
                <a:solidFill>
                  <a:srgbClr val="000000"/>
                </a:solidFill>
                <a:ea typeface="Times New Roman" panose="02020603050405020304" pitchFamily="18" charset="0"/>
              </a:rPr>
              <a:t>.</a:t>
            </a:r>
          </a:p>
          <a:p>
            <a:r>
              <a:rPr lang="hr-HR" sz="2000" dirty="0">
                <a:solidFill>
                  <a:srgbClr val="000000"/>
                </a:solidFill>
                <a:effectLst/>
                <a:ea typeface="Times New Roman" panose="02020603050405020304" pitchFamily="18" charset="0"/>
              </a:rPr>
              <a:t>У носу се манифестује као </a:t>
            </a:r>
            <a:r>
              <a:rPr lang="hr-HR" sz="2000" b="1" dirty="0">
                <a:solidFill>
                  <a:srgbClr val="000000"/>
                </a:solidFill>
                <a:effectLst/>
                <a:ea typeface="Times New Roman" panose="02020603050405020304" pitchFamily="18" charset="0"/>
              </a:rPr>
              <a:t>секундарна</a:t>
            </a:r>
            <a:r>
              <a:rPr lang="hr-HR"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a:t>
            </a:r>
            <a:r>
              <a:rPr lang="hr-HR" sz="2000" dirty="0">
                <a:solidFill>
                  <a:srgbClr val="000000"/>
                </a:solidFill>
                <a:effectLst/>
                <a:ea typeface="Times New Roman" panose="02020603050405020304" pitchFamily="18" charset="0"/>
              </a:rPr>
              <a:t> дисеминацијом из плућа или ларинкса или ретроградно код лупус вулгариса коже лица, или ређе као </a:t>
            </a:r>
            <a:r>
              <a:rPr lang="hr-HR" sz="2000" b="1" dirty="0">
                <a:solidFill>
                  <a:srgbClr val="000000"/>
                </a:solidFill>
                <a:effectLst/>
                <a:ea typeface="Times New Roman" panose="02020603050405020304" pitchFamily="18" charset="0"/>
              </a:rPr>
              <a:t>примарна</a:t>
            </a:r>
            <a:r>
              <a:rPr lang="hr-HR"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a:t>
            </a:r>
            <a:r>
              <a:rPr lang="hr-HR" sz="2000" dirty="0">
                <a:solidFill>
                  <a:srgbClr val="000000"/>
                </a:solidFill>
                <a:effectLst/>
                <a:ea typeface="Times New Roman" panose="02020603050405020304" pitchFamily="18" charset="0"/>
              </a:rPr>
              <a:t> инхалациј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заражених честица и инокулацијом на слузницу оштећену било траумом, било упалом.</a:t>
            </a:r>
            <a:endParaRPr lang="en-US" sz="2000" dirty="0">
              <a:effectLst/>
              <a:ea typeface="Times New Roman" panose="02020603050405020304" pitchFamily="18" charset="0"/>
            </a:endParaRPr>
          </a:p>
          <a:p>
            <a:r>
              <a:rPr lang="hr-HR" sz="2000" b="1" dirty="0">
                <a:solidFill>
                  <a:srgbClr val="000000"/>
                </a:solidFill>
                <a:effectLst/>
                <a:ea typeface="Times New Roman" panose="02020603050405020304" pitchFamily="18" charset="0"/>
              </a:rPr>
              <a:t>Клиничка слика</a:t>
            </a:r>
            <a:r>
              <a:rPr lang="hr-HR" sz="2000" dirty="0">
                <a:solidFill>
                  <a:srgbClr val="000000"/>
                </a:solidFill>
                <a:effectLst/>
                <a:ea typeface="Times New Roman" panose="02020603050405020304" pitchFamily="18" charset="0"/>
              </a:rPr>
              <a:t>: носн</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опструкциј</a:t>
            </a:r>
            <a:r>
              <a:rPr lang="sr-Cyrl-RS" sz="2000" dirty="0">
                <a:solidFill>
                  <a:srgbClr val="000000"/>
                </a:solidFill>
                <a:effectLst/>
                <a:ea typeface="Times New Roman" panose="02020603050405020304" pitchFamily="18" charset="0"/>
              </a:rPr>
              <a:t>а</a:t>
            </a:r>
            <a:r>
              <a:rPr lang="sr-Cyrl-RS" sz="2000" dirty="0">
                <a:solidFill>
                  <a:srgbClr val="000000"/>
                </a:solidFill>
                <a:ea typeface="Times New Roman" panose="02020603050405020304" pitchFamily="18" charset="0"/>
              </a:rPr>
              <a:t>, </a:t>
            </a:r>
            <a:r>
              <a:rPr lang="hr-HR" sz="2000" dirty="0">
                <a:solidFill>
                  <a:srgbClr val="000000"/>
                </a:solidFill>
                <a:effectLst/>
                <a:ea typeface="Times New Roman" panose="02020603050405020304" pitchFamily="18" charset="0"/>
              </a:rPr>
              <a:t>пурулентн</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ринореј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и епистакс</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a:t>
            </a:r>
            <a:endParaRPr lang="sr-Cyrl-RS" sz="2000" dirty="0">
              <a:solidFill>
                <a:srgbClr val="000000"/>
              </a:solidFill>
              <a:ea typeface="Times New Roman" panose="02020603050405020304" pitchFamily="18" charset="0"/>
            </a:endParaRPr>
          </a:p>
          <a:p>
            <a:r>
              <a:rPr lang="hr-HR" sz="2000" b="1" dirty="0">
                <a:solidFill>
                  <a:srgbClr val="000000"/>
                </a:solidFill>
                <a:effectLst/>
                <a:ea typeface="Times New Roman" panose="02020603050405020304" pitchFamily="18" charset="0"/>
              </a:rPr>
              <a:t>Дијагноза</a:t>
            </a:r>
            <a:r>
              <a:rPr lang="sr-Cyrl-RS" sz="2000" b="1" dirty="0">
                <a:solidFill>
                  <a:srgbClr val="000000"/>
                </a:solidFill>
                <a:effectLst/>
                <a:ea typeface="Times New Roman" panose="02020603050405020304" pitchFamily="18" charset="0"/>
              </a:rPr>
              <a:t>:</a:t>
            </a:r>
            <a:r>
              <a:rPr lang="hr-HR" sz="2000" dirty="0">
                <a:solidFill>
                  <a:srgbClr val="000000"/>
                </a:solidFill>
                <a:effectLst/>
                <a:ea typeface="Times New Roman" panose="02020603050405020304" pitchFamily="18" charset="0"/>
              </a:rPr>
              <a:t> анамнез, предњ</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риноскопиј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ендоскопиј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носа и биопсиј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Од </a:t>
            </a:r>
            <a:r>
              <a:rPr lang="hr-HR" sz="2000" dirty="0">
                <a:solidFill>
                  <a:srgbClr val="000000"/>
                </a:solidFill>
                <a:effectLst/>
                <a:ea typeface="Times New Roman" panose="02020603050405020304" pitchFamily="18" charset="0"/>
              </a:rPr>
              <a:t>допунск</a:t>
            </a:r>
            <a:r>
              <a:rPr lang="sr-Cyrl-RS" sz="2000" dirty="0">
                <a:solidFill>
                  <a:srgbClr val="000000"/>
                </a:solidFill>
                <a:effectLst/>
                <a:ea typeface="Times New Roman" panose="02020603050405020304" pitchFamily="18" charset="0"/>
              </a:rPr>
              <a:t>их</a:t>
            </a:r>
            <a:r>
              <a:rPr lang="hr-HR"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метод</a:t>
            </a:r>
            <a:r>
              <a:rPr lang="sr-Cyrl-RS" sz="2000" dirty="0">
                <a:solidFill>
                  <a:srgbClr val="000000"/>
                </a:solidFill>
                <a:effectLst/>
                <a:ea typeface="Times New Roman" panose="02020603050405020304" pitchFamily="18" charset="0"/>
              </a:rPr>
              <a:t>а се раде</a:t>
            </a:r>
            <a:r>
              <a:rPr lang="sr-Cyrl-RS" sz="2000" dirty="0">
                <a:solidFill>
                  <a:srgbClr val="000000"/>
                </a:solidFill>
                <a:ea typeface="Times New Roman" panose="02020603050405020304" pitchFamily="18" charset="0"/>
              </a:rPr>
              <a:t>:</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серологиј</a:t>
            </a:r>
            <a:r>
              <a:rPr lang="sr-Cyrl-RS" sz="2000" dirty="0">
                <a:solidFill>
                  <a:srgbClr val="000000"/>
                </a:solidFill>
                <a:effectLst/>
                <a:ea typeface="Times New Roman" panose="02020603050405020304" pitchFamily="18" charset="0"/>
              </a:rPr>
              <a:t>а</a:t>
            </a:r>
            <a:r>
              <a:rPr lang="en-US" sz="2000" dirty="0">
                <a:solidFill>
                  <a:srgbClr val="000000"/>
                </a:solidFill>
                <a:effectLst/>
                <a:ea typeface="Times New Roman" panose="02020603050405020304" pitchFamily="18" charset="0"/>
              </a:rPr>
              <a:t>, ППД </a:t>
            </a:r>
            <a:r>
              <a:rPr lang="en-US" sz="2000" dirty="0" err="1">
                <a:solidFill>
                  <a:srgbClr val="000000"/>
                </a:solidFill>
                <a:effectLst/>
                <a:ea typeface="Times New Roman" panose="02020603050405020304" pitchFamily="18" charset="0"/>
              </a:rPr>
              <a:t>тест</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изолациј</a:t>
            </a:r>
            <a:r>
              <a:rPr lang="sr-Cyrl-RS" sz="2000" dirty="0">
                <a:solidFill>
                  <a:srgbClr val="000000"/>
                </a:solidFill>
                <a:effectLst/>
                <a:ea typeface="Times New Roman" panose="02020603050405020304" pitchFamily="18" charset="0"/>
              </a:rPr>
              <a:t>а</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комплекса</a:t>
            </a:r>
            <a:r>
              <a:rPr lang="en-US" sz="2000" dirty="0">
                <a:solidFill>
                  <a:srgbClr val="000000"/>
                </a:solidFill>
                <a:effectLst/>
                <a:ea typeface="Times New Roman" panose="02020603050405020304" pitchFamily="18" charset="0"/>
              </a:rPr>
              <a:t> </a:t>
            </a:r>
            <a:r>
              <a:rPr lang="en-US" sz="2000" i="1" dirty="0" err="1">
                <a:solidFill>
                  <a:srgbClr val="000000"/>
                </a:solidFill>
                <a:effectLst/>
                <a:ea typeface="Times New Roman" panose="02020603050405020304" pitchFamily="18" charset="0"/>
              </a:rPr>
              <a:t>Micobacterium</a:t>
            </a:r>
            <a:r>
              <a:rPr lang="en-US" sz="2000" i="1" dirty="0">
                <a:solidFill>
                  <a:srgbClr val="000000"/>
                </a:solidFill>
                <a:effectLst/>
                <a:ea typeface="Times New Roman" panose="02020603050405020304" pitchFamily="18" charset="0"/>
              </a:rPr>
              <a:t> tuberculosis</a:t>
            </a:r>
            <a:r>
              <a:rPr lang="en-US"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и </a:t>
            </a:r>
            <a:r>
              <a:rPr lang="en-US" sz="2000" dirty="0" err="1">
                <a:solidFill>
                  <a:srgbClr val="000000"/>
                </a:solidFill>
                <a:effectLst/>
                <a:ea typeface="Times New Roman" panose="02020603050405020304" pitchFamily="18" charset="0"/>
              </a:rPr>
              <a:t>радиолошки</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преглед</a:t>
            </a:r>
            <a:r>
              <a:rPr lang="sr-Cyrl-RS" sz="2000" dirty="0">
                <a:solidFill>
                  <a:srgbClr val="000000"/>
                </a:solidFill>
                <a:effectLst/>
                <a:ea typeface="Times New Roman" panose="02020603050405020304" pitchFamily="18" charset="0"/>
              </a:rPr>
              <a:t>и</a:t>
            </a:r>
            <a:r>
              <a:rPr lang="en-US" sz="2000" dirty="0">
                <a:solidFill>
                  <a:srgbClr val="000000"/>
                </a:solidFill>
                <a:effectLst/>
                <a:ea typeface="Times New Roman" panose="02020603050405020304" pitchFamily="18" charset="0"/>
              </a:rPr>
              <a:t>.</a:t>
            </a:r>
            <a:endParaRPr lang="sr-Cyrl-RS" sz="2000" dirty="0">
              <a:solidFill>
                <a:srgbClr val="000000"/>
              </a:solidFill>
              <a:effectLst/>
              <a:ea typeface="Times New Roman" panose="02020603050405020304" pitchFamily="18" charset="0"/>
            </a:endParaRPr>
          </a:p>
          <a:p>
            <a:r>
              <a:rPr lang="hr-HR" sz="2000" b="1" dirty="0">
                <a:solidFill>
                  <a:srgbClr val="000000"/>
                </a:solidFill>
                <a:effectLst/>
                <a:ea typeface="Times New Roman" panose="02020603050405020304" pitchFamily="18" charset="0"/>
              </a:rPr>
              <a:t>Диф</a:t>
            </a:r>
            <a:r>
              <a:rPr lang="sr-Cyrl-RS" sz="2000" b="1" dirty="0">
                <a:solidFill>
                  <a:srgbClr val="000000"/>
                </a:solidFill>
                <a:effectLst/>
                <a:ea typeface="Times New Roman" panose="02020603050405020304" pitchFamily="18" charset="0"/>
              </a:rPr>
              <a:t>.</a:t>
            </a:r>
            <a:r>
              <a:rPr lang="hr-HR" sz="2000" b="1" dirty="0">
                <a:solidFill>
                  <a:srgbClr val="000000"/>
                </a:solidFill>
                <a:effectLst/>
                <a:ea typeface="Times New Roman" panose="02020603050405020304" pitchFamily="18" charset="0"/>
              </a:rPr>
              <a:t>диј</a:t>
            </a:r>
            <a:r>
              <a:rPr lang="sr-Cyrl-RS" sz="2000" b="1" dirty="0">
                <a:solidFill>
                  <a:srgbClr val="000000"/>
                </a:solidFill>
                <a:effectLst/>
                <a:ea typeface="Times New Roman" panose="02020603050405020304" pitchFamily="18" charset="0"/>
              </a:rPr>
              <a:t>аг.:</a:t>
            </a:r>
            <a:r>
              <a:rPr lang="sr-Cyrl-RS" sz="2000" dirty="0">
                <a:solidFill>
                  <a:srgbClr val="000000"/>
                </a:solidFill>
                <a:effectLst/>
                <a:ea typeface="Times New Roman" panose="02020603050405020304" pitchFamily="18" charset="0"/>
              </a:rPr>
              <a:t> В</a:t>
            </a:r>
            <a:r>
              <a:rPr lang="hr-HR" sz="2000" dirty="0">
                <a:solidFill>
                  <a:srgbClr val="000000"/>
                </a:solidFill>
                <a:effectLst/>
                <a:ea typeface="Times New Roman" panose="02020603050405020304" pitchFamily="18" charset="0"/>
              </a:rPr>
              <a:t>егенеров</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грануломатоз</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гљивичн</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инфекциј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леталн</a:t>
            </a:r>
            <a:r>
              <a:rPr lang="sr-Cyrl-RS" sz="2000" dirty="0">
                <a:solidFill>
                  <a:srgbClr val="000000"/>
                </a:solidFill>
                <a:effectLst/>
                <a:ea typeface="Times New Roman" panose="02020603050405020304" pitchFamily="18" charset="0"/>
              </a:rPr>
              <a:t>и</a:t>
            </a:r>
            <a:r>
              <a:rPr lang="hr-HR" sz="2000" dirty="0">
                <a:solidFill>
                  <a:srgbClr val="000000"/>
                </a:solidFill>
                <a:effectLst/>
                <a:ea typeface="Times New Roman" panose="02020603050405020304" pitchFamily="18" charset="0"/>
              </a:rPr>
              <a:t> гранулом средине лица, лепр</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сифилис и малигн</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обољења.</a:t>
            </a:r>
            <a:endParaRPr lang="sr-Cyrl-RS" sz="2000" dirty="0">
              <a:ea typeface="Times New Roman" panose="02020603050405020304" pitchFamily="18" charset="0"/>
            </a:endParaRPr>
          </a:p>
          <a:p>
            <a:r>
              <a:rPr lang="en-US" sz="2000" b="1" dirty="0">
                <a:solidFill>
                  <a:srgbClr val="000000"/>
                </a:solidFill>
                <a:effectLst/>
                <a:ea typeface="Times New Roman" panose="02020603050405020304" pitchFamily="18" charset="0"/>
              </a:rPr>
              <a:t>Т</a:t>
            </a:r>
            <a:r>
              <a:rPr lang="sr-Cyrl-RS" sz="2000" b="1" dirty="0">
                <a:solidFill>
                  <a:srgbClr val="000000"/>
                </a:solidFill>
                <a:effectLst/>
                <a:ea typeface="Times New Roman" panose="02020603050405020304" pitchFamily="18" charset="0"/>
              </a:rPr>
              <a:t>ерапија: </a:t>
            </a:r>
            <a:r>
              <a:rPr lang="hr-HR" sz="2000" dirty="0">
                <a:solidFill>
                  <a:srgbClr val="000000"/>
                </a:solidFill>
                <a:effectLst/>
                <a:ea typeface="Times New Roman" panose="02020603050405020304" pitchFamily="18" charset="0"/>
              </a:rPr>
              <a:t>примен</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 антитуберкулозних лекова</a:t>
            </a:r>
            <a:r>
              <a:rPr lang="en-US"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К</a:t>
            </a:r>
            <a:r>
              <a:rPr lang="en-US" sz="2000" dirty="0" err="1">
                <a:solidFill>
                  <a:srgbClr val="000000"/>
                </a:solidFill>
                <a:effectLst/>
                <a:ea typeface="Times New Roman" panose="02020603050405020304" pitchFamily="18" charset="0"/>
              </a:rPr>
              <a:t>ористе</a:t>
            </a:r>
            <a:r>
              <a:rPr lang="en-US"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се </a:t>
            </a:r>
            <a:r>
              <a:rPr lang="en-US" sz="2000" dirty="0" err="1">
                <a:solidFill>
                  <a:srgbClr val="000000"/>
                </a:solidFill>
                <a:effectLst/>
                <a:ea typeface="Times New Roman" panose="02020603050405020304" pitchFamily="18" charset="0"/>
              </a:rPr>
              <a:t>најмање</a:t>
            </a:r>
            <a:r>
              <a:rPr lang="en-US"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две</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врсте</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туберкулостатика</a:t>
            </a:r>
            <a:r>
              <a:rPr lang="en-US" sz="2000" dirty="0">
                <a:solidFill>
                  <a:srgbClr val="000000"/>
                </a:solidFill>
                <a:effectLst/>
                <a:ea typeface="Times New Roman" panose="02020603050405020304" pitchFamily="18" charset="0"/>
              </a:rPr>
              <a:t>, а </a:t>
            </a:r>
            <a:r>
              <a:rPr lang="en-US" sz="2000" dirty="0" err="1">
                <a:solidFill>
                  <a:srgbClr val="000000"/>
                </a:solidFill>
                <a:effectLst/>
                <a:ea typeface="Times New Roman" panose="02020603050405020304" pitchFamily="18" charset="0"/>
              </a:rPr>
              <a:t>често</a:t>
            </a:r>
            <a:r>
              <a:rPr lang="en-US" sz="2000" dirty="0">
                <a:solidFill>
                  <a:srgbClr val="000000"/>
                </a:solidFill>
                <a:effectLst/>
                <a:ea typeface="Times New Roman" panose="02020603050405020304" pitchFamily="18" charset="0"/>
              </a:rPr>
              <a:t> </a:t>
            </a:r>
            <a:r>
              <a:rPr lang="sr-Cyrl-RS" sz="2000" dirty="0">
                <a:solidFill>
                  <a:srgbClr val="000000"/>
                </a:solidFill>
                <a:effectLst/>
                <a:ea typeface="Times New Roman" panose="02020603050405020304" pitchFamily="18" charset="0"/>
              </a:rPr>
              <a:t>три</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или</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више</a:t>
            </a:r>
            <a:r>
              <a:rPr lang="en-US" sz="2000" dirty="0">
                <a:solidFill>
                  <a:srgbClr val="000000"/>
                </a:solidFill>
                <a:effectLst/>
                <a:ea typeface="Times New Roman" panose="02020603050405020304" pitchFamily="18" charset="0"/>
              </a:rPr>
              <a:t>.</a:t>
            </a:r>
            <a:endParaRPr lang="en-US" sz="2000" dirty="0">
              <a:effectLst/>
              <a:ea typeface="Times New Roman" panose="02020603050405020304" pitchFamily="18" charset="0"/>
            </a:endParaRPr>
          </a:p>
          <a:p>
            <a:pPr marL="0" marR="0" indent="0" algn="just">
              <a:spcBef>
                <a:spcPts val="0"/>
              </a:spcBef>
              <a:spcAft>
                <a:spcPts val="0"/>
              </a:spcAft>
              <a:buNone/>
              <a:tabLst>
                <a:tab pos="450850" algn="l"/>
              </a:tabLst>
            </a:pPr>
            <a:endParaRPr lang="en-US" sz="18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21838705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E76F4-EA81-3A98-5E09-64CADAE94AAF}"/>
              </a:ext>
            </a:extLst>
          </p:cNvPr>
          <p:cNvSpPr>
            <a:spLocks noGrp="1"/>
          </p:cNvSpPr>
          <p:nvPr>
            <p:ph type="title"/>
          </p:nvPr>
        </p:nvSpPr>
        <p:spPr>
          <a:xfrm>
            <a:off x="838200" y="365126"/>
            <a:ext cx="10515600" cy="780094"/>
          </a:xfrm>
        </p:spPr>
        <p:txBody>
          <a:bodyPr/>
          <a:lstStyle/>
          <a:p>
            <a:r>
              <a:rPr lang="sr-Cyrl-RS" dirty="0"/>
              <a:t>Сифилис носа</a:t>
            </a:r>
            <a:endParaRPr lang="en-US" dirty="0"/>
          </a:p>
        </p:txBody>
      </p:sp>
      <p:sp>
        <p:nvSpPr>
          <p:cNvPr id="3" name="Content Placeholder 2">
            <a:extLst>
              <a:ext uri="{FF2B5EF4-FFF2-40B4-BE49-F238E27FC236}">
                <a16:creationId xmlns:a16="http://schemas.microsoft.com/office/drawing/2014/main" id="{A475CD09-E943-2C44-AFD8-ABCCE9B648A6}"/>
              </a:ext>
            </a:extLst>
          </p:cNvPr>
          <p:cNvSpPr>
            <a:spLocks noGrp="1"/>
          </p:cNvSpPr>
          <p:nvPr>
            <p:ph idx="1"/>
          </p:nvPr>
        </p:nvSpPr>
        <p:spPr>
          <a:xfrm>
            <a:off x="838200" y="1372863"/>
            <a:ext cx="10515600" cy="4788239"/>
          </a:xfrm>
        </p:spPr>
        <p:txBody>
          <a:bodyPr>
            <a:normAutofit lnSpcReduction="10000"/>
          </a:bodyPr>
          <a:lstStyle/>
          <a:p>
            <a:pPr marL="0" marR="27305" indent="323215" algn="just">
              <a:spcBef>
                <a:spcPts val="265"/>
              </a:spcBef>
              <a:spcAft>
                <a:spcPts val="0"/>
              </a:spcAft>
            </a:pPr>
            <a:r>
              <a:rPr lang="sr-Cyrl-RS" sz="2000" dirty="0">
                <a:solidFill>
                  <a:srgbClr val="000000"/>
                </a:solidFill>
                <a:ea typeface="Times New Roman" panose="02020603050405020304" pitchFamily="18" charset="0"/>
              </a:rPr>
              <a:t>И</a:t>
            </a:r>
            <a:r>
              <a:rPr lang="hr-HR" sz="2000" dirty="0">
                <a:solidFill>
                  <a:srgbClr val="000000"/>
                </a:solidFill>
                <a:effectLst/>
                <a:ea typeface="Times New Roman" panose="02020603050405020304" pitchFamily="18" charset="0"/>
              </a:rPr>
              <a:t>зазива </a:t>
            </a:r>
            <a:r>
              <a:rPr lang="sr-Cyrl-RS" sz="2000" dirty="0">
                <a:solidFill>
                  <a:srgbClr val="000000"/>
                </a:solidFill>
                <a:effectLst/>
                <a:ea typeface="Times New Roman" panose="02020603050405020304" pitchFamily="18" charset="0"/>
              </a:rPr>
              <a:t>га </a:t>
            </a:r>
            <a:r>
              <a:rPr lang="hr-HR" sz="2000" dirty="0">
                <a:solidFill>
                  <a:srgbClr val="000000"/>
                </a:solidFill>
                <a:effectLst/>
                <a:ea typeface="Times New Roman" panose="02020603050405020304" pitchFamily="18" charset="0"/>
              </a:rPr>
              <a:t>бактерија </a:t>
            </a:r>
            <a:r>
              <a:rPr lang="hr-HR" sz="2000" i="1" dirty="0">
                <a:solidFill>
                  <a:srgbClr val="000000"/>
                </a:solidFill>
                <a:effectLst/>
                <a:ea typeface="Times New Roman" panose="02020603050405020304" pitchFamily="18" charset="0"/>
              </a:rPr>
              <a:t>Treponema pallidum</a:t>
            </a:r>
            <a:r>
              <a:rPr lang="hr-HR" sz="2000" dirty="0">
                <a:solidFill>
                  <a:srgbClr val="000000"/>
                </a:solidFill>
                <a:effectLst/>
                <a:ea typeface="Times New Roman" panose="02020603050405020304" pitchFamily="18" charset="0"/>
              </a:rPr>
              <a:t>. </a:t>
            </a:r>
            <a:endParaRPr lang="sr-Cyrl-RS" sz="2000" dirty="0">
              <a:solidFill>
                <a:srgbClr val="000000"/>
              </a:solidFill>
              <a:effectLst/>
              <a:ea typeface="Times New Roman" panose="02020603050405020304" pitchFamily="18" charset="0"/>
            </a:endParaRPr>
          </a:p>
          <a:p>
            <a:pPr marL="0" marR="27305" indent="323215" algn="just">
              <a:spcBef>
                <a:spcPts val="265"/>
              </a:spcBef>
              <a:spcAft>
                <a:spcPts val="0"/>
              </a:spcAft>
            </a:pPr>
            <a:r>
              <a:rPr lang="hr-HR" sz="2000" dirty="0">
                <a:solidFill>
                  <a:srgbClr val="000000"/>
                </a:solidFill>
                <a:effectLst/>
                <a:ea typeface="Times New Roman" panose="02020603050405020304" pitchFamily="18" charset="0"/>
              </a:rPr>
              <a:t>Дели се на: </a:t>
            </a:r>
            <a:r>
              <a:rPr lang="hr-HR" sz="2000" b="1" spc="-5" dirty="0">
                <a:solidFill>
                  <a:srgbClr val="000000"/>
                </a:solidFill>
                <a:effectLst/>
                <a:ea typeface="Times New Roman" panose="02020603050405020304" pitchFamily="18" charset="0"/>
              </a:rPr>
              <a:t>конгенитални</a:t>
            </a:r>
            <a:r>
              <a:rPr lang="hr-HR" sz="2000" dirty="0">
                <a:solidFill>
                  <a:srgbClr val="000000"/>
                </a:solidFill>
                <a:effectLst/>
                <a:ea typeface="Times New Roman" panose="02020603050405020304" pitchFamily="18" charset="0"/>
              </a:rPr>
              <a:t> </a:t>
            </a:r>
            <a:r>
              <a:rPr lang="hr-HR" sz="2000" spc="-5" dirty="0">
                <a:solidFill>
                  <a:srgbClr val="000000"/>
                </a:solidFill>
                <a:effectLst/>
                <a:ea typeface="Times New Roman" panose="02020603050405020304" pitchFamily="18" charset="0"/>
              </a:rPr>
              <a:t>(</a:t>
            </a:r>
            <a:r>
              <a:rPr lang="en-US" sz="2000" spc="-5" dirty="0" err="1">
                <a:solidFill>
                  <a:srgbClr val="000000"/>
                </a:solidFill>
                <a:effectLst/>
                <a:ea typeface="Times New Roman" panose="02020603050405020304" pitchFamily="18" charset="0"/>
              </a:rPr>
              <a:t>инфекција</a:t>
            </a:r>
            <a:r>
              <a:rPr lang="en-US" sz="2000" spc="-5" dirty="0">
                <a:solidFill>
                  <a:srgbClr val="000000"/>
                </a:solidFill>
                <a:effectLst/>
                <a:ea typeface="Times New Roman" panose="02020603050405020304" pitchFamily="18" charset="0"/>
              </a:rPr>
              <a:t> </a:t>
            </a:r>
            <a:r>
              <a:rPr lang="en-US" sz="2000" spc="-5" dirty="0" err="1">
                <a:solidFill>
                  <a:srgbClr val="000000"/>
                </a:solidFill>
                <a:effectLst/>
                <a:ea typeface="Times New Roman" panose="02020603050405020304" pitchFamily="18" charset="0"/>
              </a:rPr>
              <a:t>настаје</a:t>
            </a:r>
            <a:r>
              <a:rPr lang="en-US" sz="2000" spc="-5" dirty="0">
                <a:solidFill>
                  <a:srgbClr val="000000"/>
                </a:solidFill>
                <a:effectLst/>
                <a:ea typeface="Times New Roman" panose="02020603050405020304" pitchFamily="18" charset="0"/>
              </a:rPr>
              <a:t> </a:t>
            </a:r>
            <a:r>
              <a:rPr lang="en-US" sz="2000" spc="-5" dirty="0" err="1">
                <a:solidFill>
                  <a:srgbClr val="000000"/>
                </a:solidFill>
                <a:effectLst/>
                <a:ea typeface="Times New Roman" panose="02020603050405020304" pitchFamily="18" charset="0"/>
              </a:rPr>
              <a:t>интраутерино</a:t>
            </a:r>
            <a:r>
              <a:rPr lang="en-US" sz="2000" spc="-5" dirty="0">
                <a:solidFill>
                  <a:srgbClr val="000000"/>
                </a:solidFill>
                <a:effectLst/>
                <a:ea typeface="Times New Roman" panose="02020603050405020304" pitchFamily="18" charset="0"/>
              </a:rPr>
              <a:t>) </a:t>
            </a:r>
            <a:r>
              <a:rPr lang="hr-HR" sz="2000" spc="-5" dirty="0">
                <a:solidFill>
                  <a:srgbClr val="000000"/>
                </a:solidFill>
                <a:effectLst/>
                <a:ea typeface="Times New Roman" panose="02020603050405020304" pitchFamily="18" charset="0"/>
              </a:rPr>
              <a:t>и </a:t>
            </a:r>
            <a:r>
              <a:rPr lang="hr-HR" sz="2000" b="1" spc="-5" dirty="0">
                <a:solidFill>
                  <a:srgbClr val="000000"/>
                </a:solidFill>
                <a:effectLst/>
                <a:ea typeface="Times New Roman" panose="02020603050405020304" pitchFamily="18" charset="0"/>
              </a:rPr>
              <a:t>стечени</a:t>
            </a:r>
            <a:r>
              <a:rPr lang="hr-HR" sz="2000" spc="-5" dirty="0">
                <a:solidFill>
                  <a:srgbClr val="000000"/>
                </a:solidFill>
                <a:effectLst/>
                <a:ea typeface="Times New Roman" panose="02020603050405020304" pitchFamily="18" charset="0"/>
              </a:rPr>
              <a:t> (инфекција настаје по рођењу</a:t>
            </a:r>
            <a:r>
              <a:rPr lang="en-US" sz="2000" spc="-5" dirty="0">
                <a:solidFill>
                  <a:srgbClr val="000000"/>
                </a:solidFill>
                <a:effectLst/>
                <a:ea typeface="Times New Roman" panose="02020603050405020304" pitchFamily="18" charset="0"/>
              </a:rPr>
              <a:t>).</a:t>
            </a:r>
            <a:endParaRPr lang="en-US" sz="2000" dirty="0">
              <a:effectLst/>
              <a:ea typeface="Times New Roman" panose="02020603050405020304" pitchFamily="18" charset="0"/>
            </a:endParaRPr>
          </a:p>
          <a:p>
            <a:pPr marL="457200" marR="27305" lvl="1" indent="323215" algn="just">
              <a:spcBef>
                <a:spcPts val="265"/>
              </a:spcBef>
            </a:pPr>
            <a:r>
              <a:rPr lang="hr-HR" sz="2000" b="1" spc="-5" dirty="0">
                <a:solidFill>
                  <a:srgbClr val="000000"/>
                </a:solidFill>
                <a:effectLst/>
                <a:ea typeface="Times New Roman" panose="02020603050405020304" pitchFamily="18" charset="0"/>
              </a:rPr>
              <a:t>Конгенитални</a:t>
            </a:r>
            <a:r>
              <a:rPr lang="sr-Cyrl-RS" sz="2000" b="1" spc="-5" dirty="0">
                <a:solidFill>
                  <a:srgbClr val="000000"/>
                </a:solidFill>
                <a:ea typeface="Times New Roman" panose="02020603050405020304" pitchFamily="18" charset="0"/>
              </a:rPr>
              <a:t>: </a:t>
            </a:r>
            <a:r>
              <a:rPr lang="hr-HR" sz="2000" spc="-5" dirty="0">
                <a:solidFill>
                  <a:srgbClr val="000000"/>
                </a:solidFill>
                <a:effectLst/>
                <a:ea typeface="Times New Roman" panose="02020603050405020304" pitchFamily="18" charset="0"/>
              </a:rPr>
              <a:t>јавља</a:t>
            </a:r>
            <a:r>
              <a:rPr lang="sr-Cyrl-RS" sz="2000" spc="-5" dirty="0">
                <a:solidFill>
                  <a:srgbClr val="000000"/>
                </a:solidFill>
                <a:effectLst/>
                <a:ea typeface="Times New Roman" panose="02020603050405020304" pitchFamily="18" charset="0"/>
              </a:rPr>
              <a:t> се</a:t>
            </a:r>
            <a:r>
              <a:rPr lang="hr-HR" sz="2000" spc="-5" dirty="0">
                <a:solidFill>
                  <a:srgbClr val="000000"/>
                </a:solidFill>
                <a:effectLst/>
                <a:ea typeface="Times New Roman" panose="02020603050405020304" pitchFamily="18" charset="0"/>
              </a:rPr>
              <a:t> у раној и касној форми.</a:t>
            </a:r>
            <a:r>
              <a:rPr lang="hr-HR" sz="2000" dirty="0">
                <a:solidFill>
                  <a:srgbClr val="000000"/>
                </a:solidFill>
                <a:effectLst/>
                <a:ea typeface="Times New Roman" panose="02020603050405020304" pitchFamily="18" charset="0"/>
              </a:rPr>
              <a:t> </a:t>
            </a:r>
            <a:r>
              <a:rPr lang="hr-HR" sz="2000" spc="10" dirty="0">
                <a:solidFill>
                  <a:srgbClr val="000000"/>
                </a:solidFill>
                <a:effectLst/>
                <a:ea typeface="Times New Roman" panose="02020603050405020304" pitchFamily="18" charset="0"/>
              </a:rPr>
              <a:t>Рана форма непосредно након рођења</a:t>
            </a:r>
            <a:r>
              <a:rPr lang="sr-Cyrl-RS" sz="2000" spc="10" dirty="0">
                <a:solidFill>
                  <a:srgbClr val="000000"/>
                </a:solidFill>
                <a:effectLst/>
                <a:ea typeface="Times New Roman" panose="02020603050405020304" pitchFamily="18" charset="0"/>
              </a:rPr>
              <a:t> (</a:t>
            </a:r>
            <a:r>
              <a:rPr lang="hr-HR" sz="2000" spc="-10" dirty="0">
                <a:solidFill>
                  <a:srgbClr val="000000"/>
                </a:solidFill>
                <a:effectLst/>
                <a:ea typeface="Times New Roman" panose="02020603050405020304" pitchFamily="18" charset="0"/>
              </a:rPr>
              <a:t>профузна гнојава до серохеморагична ринореја</a:t>
            </a:r>
            <a:r>
              <a:rPr lang="en-US" sz="2000" spc="-10" dirty="0">
                <a:solidFill>
                  <a:srgbClr val="000000"/>
                </a:solidFill>
                <a:effectLst/>
                <a:ea typeface="Times New Roman" panose="02020603050405020304" pitchFamily="18" charset="0"/>
              </a:rPr>
              <a:t>, </a:t>
            </a:r>
            <a:r>
              <a:rPr lang="en-US" sz="2000" spc="-10" dirty="0" err="1">
                <a:solidFill>
                  <a:srgbClr val="000000"/>
                </a:solidFill>
                <a:effectLst/>
                <a:ea typeface="Times New Roman" panose="02020603050405020304" pitchFamily="18" charset="0"/>
              </a:rPr>
              <a:t>фисуре</a:t>
            </a:r>
            <a:r>
              <a:rPr lang="en-US" sz="2000" spc="-10" dirty="0">
                <a:solidFill>
                  <a:srgbClr val="000000"/>
                </a:solidFill>
                <a:effectLst/>
                <a:ea typeface="Times New Roman" panose="02020603050405020304" pitchFamily="18" charset="0"/>
              </a:rPr>
              <a:t> и </a:t>
            </a:r>
            <a:r>
              <a:rPr lang="en-US" sz="2000" spc="-10" dirty="0" err="1">
                <a:solidFill>
                  <a:srgbClr val="000000"/>
                </a:solidFill>
                <a:effectLst/>
                <a:ea typeface="Times New Roman" panose="02020603050405020304" pitchFamily="18" charset="0"/>
              </a:rPr>
              <a:t>крусте</a:t>
            </a:r>
            <a:r>
              <a:rPr lang="en-US" sz="2000" spc="-10" dirty="0">
                <a:solidFill>
                  <a:srgbClr val="000000"/>
                </a:solidFill>
                <a:effectLst/>
                <a:ea typeface="Times New Roman" panose="02020603050405020304" pitchFamily="18" charset="0"/>
              </a:rPr>
              <a:t> у </a:t>
            </a:r>
            <a:r>
              <a:rPr lang="en-US" sz="2000" spc="-10" dirty="0" err="1">
                <a:solidFill>
                  <a:srgbClr val="000000"/>
                </a:solidFill>
                <a:effectLst/>
                <a:ea typeface="Times New Roman" panose="02020603050405020304" pitchFamily="18" charset="0"/>
              </a:rPr>
              <a:t>носу</a:t>
            </a:r>
            <a:r>
              <a:rPr lang="sr-Cyrl-RS" sz="2000" spc="-10" dirty="0">
                <a:solidFill>
                  <a:srgbClr val="000000"/>
                </a:solidFill>
                <a:effectLst/>
                <a:ea typeface="Times New Roman" panose="02020603050405020304" pitchFamily="18" charset="0"/>
              </a:rPr>
              <a:t>)</a:t>
            </a:r>
            <a:r>
              <a:rPr lang="en-US" sz="2000" spc="-10" dirty="0">
                <a:solidFill>
                  <a:srgbClr val="000000"/>
                </a:solidFill>
                <a:effectLst/>
                <a:ea typeface="Times New Roman" panose="02020603050405020304" pitchFamily="18" charset="0"/>
              </a:rPr>
              <a:t>. </a:t>
            </a:r>
            <a:r>
              <a:rPr lang="hr-HR" sz="2000" spc="-5" dirty="0">
                <a:solidFill>
                  <a:srgbClr val="000000"/>
                </a:solidFill>
                <a:effectLst/>
                <a:ea typeface="Times New Roman" panose="02020603050405020304" pitchFamily="18" charset="0"/>
              </a:rPr>
              <a:t>Касна у периоду од треће године до </a:t>
            </a:r>
            <a:r>
              <a:rPr lang="hr-HR" sz="2000" dirty="0">
                <a:solidFill>
                  <a:srgbClr val="000000"/>
                </a:solidFill>
                <a:effectLst/>
                <a:ea typeface="Times New Roman" panose="02020603050405020304" pitchFamily="18" charset="0"/>
              </a:rPr>
              <a:t>пубертета</a:t>
            </a:r>
            <a:r>
              <a:rPr lang="sr-Cyrl-RS" sz="2000" dirty="0">
                <a:solidFill>
                  <a:srgbClr val="000000"/>
                </a:solidFill>
                <a:effectLst/>
                <a:ea typeface="Times New Roman" panose="02020603050405020304" pitchFamily="18" charset="0"/>
              </a:rPr>
              <a:t> (</a:t>
            </a:r>
            <a:r>
              <a:rPr lang="hr-HR" sz="2000" dirty="0">
                <a:solidFill>
                  <a:srgbClr val="000000"/>
                </a:solidFill>
                <a:effectLst/>
                <a:ea typeface="Times New Roman" panose="02020603050405020304" pitchFamily="18" charset="0"/>
              </a:rPr>
              <a:t>гумозн</a:t>
            </a:r>
            <a:r>
              <a:rPr lang="sr-Cyrl-RS" sz="2000" dirty="0">
                <a:solidFill>
                  <a:srgbClr val="000000"/>
                </a:solidFill>
                <a:effectLst/>
                <a:ea typeface="Times New Roman" panose="02020603050405020304" pitchFamily="18" charset="0"/>
              </a:rPr>
              <a:t>е</a:t>
            </a:r>
            <a:r>
              <a:rPr lang="hr-HR" sz="2000" dirty="0">
                <a:solidFill>
                  <a:srgbClr val="000000"/>
                </a:solidFill>
                <a:effectLst/>
                <a:ea typeface="Times New Roman" panose="02020603050405020304" pitchFamily="18" charset="0"/>
              </a:rPr>
              <a:t> промен</a:t>
            </a:r>
            <a:r>
              <a:rPr lang="sr-Cyrl-RS" sz="2000" dirty="0">
                <a:solidFill>
                  <a:srgbClr val="000000"/>
                </a:solidFill>
                <a:effectLst/>
                <a:ea typeface="Times New Roman" panose="02020603050405020304" pitchFamily="18" charset="0"/>
              </a:rPr>
              <a:t>е</a:t>
            </a:r>
            <a:r>
              <a:rPr lang="hr-HR" sz="2000" dirty="0">
                <a:solidFill>
                  <a:srgbClr val="000000"/>
                </a:solidFill>
                <a:effectLst/>
                <a:ea typeface="Times New Roman" panose="02020603050405020304" pitchFamily="18" charset="0"/>
              </a:rPr>
              <a:t> које деформи</a:t>
            </a:r>
            <a:r>
              <a:rPr lang="sr-Cyrl-RS" sz="2000" dirty="0">
                <a:solidFill>
                  <a:srgbClr val="000000"/>
                </a:solidFill>
                <a:effectLst/>
                <a:ea typeface="Times New Roman" panose="02020603050405020304" pitchFamily="18" charset="0"/>
              </a:rPr>
              <a:t>шу</a:t>
            </a:r>
            <a:r>
              <a:rPr lang="hr-HR" sz="2000" dirty="0">
                <a:solidFill>
                  <a:srgbClr val="000000"/>
                </a:solidFill>
                <a:effectLst/>
                <a:ea typeface="Times New Roman" panose="02020603050405020304" pitchFamily="18" charset="0"/>
              </a:rPr>
              <a:t> пирамид</a:t>
            </a:r>
            <a:r>
              <a:rPr lang="sr-Cyrl-RS" sz="2000" dirty="0">
                <a:solidFill>
                  <a:srgbClr val="000000"/>
                </a:solidFill>
                <a:effectLst/>
                <a:ea typeface="Times New Roman" panose="02020603050405020304" pitchFamily="18" charset="0"/>
              </a:rPr>
              <a:t>у носа)</a:t>
            </a:r>
            <a:r>
              <a:rPr lang="hr-HR" sz="2000" dirty="0">
                <a:solidFill>
                  <a:srgbClr val="000000"/>
                </a:solidFill>
                <a:effectLst/>
                <a:ea typeface="Times New Roman" panose="02020603050405020304" pitchFamily="18" charset="0"/>
              </a:rPr>
              <a:t>.</a:t>
            </a:r>
            <a:endParaRPr lang="en-US" sz="2000" dirty="0">
              <a:effectLst/>
              <a:ea typeface="Times New Roman" panose="02020603050405020304" pitchFamily="18" charset="0"/>
            </a:endParaRPr>
          </a:p>
          <a:p>
            <a:pPr marL="457200" lvl="1" indent="342900" algn="just">
              <a:spcBef>
                <a:spcPts val="0"/>
              </a:spcBef>
            </a:pPr>
            <a:r>
              <a:rPr lang="hr-HR" sz="2000" b="1" spc="-5" dirty="0">
                <a:solidFill>
                  <a:srgbClr val="000000"/>
                </a:solidFill>
                <a:effectLst/>
                <a:ea typeface="Times New Roman" panose="02020603050405020304" pitchFamily="18" charset="0"/>
              </a:rPr>
              <a:t>Стечени</a:t>
            </a:r>
            <a:r>
              <a:rPr lang="hr-HR" sz="2000" spc="-5" dirty="0">
                <a:solidFill>
                  <a:srgbClr val="000000"/>
                </a:solidFill>
                <a:effectLst/>
                <a:ea typeface="Times New Roman" panose="02020603050405020304" pitchFamily="18" charset="0"/>
              </a:rPr>
              <a:t> </a:t>
            </a:r>
            <a:r>
              <a:rPr lang="en-US" sz="2000" spc="-5" dirty="0" err="1">
                <a:solidFill>
                  <a:srgbClr val="000000"/>
                </a:solidFill>
                <a:effectLst/>
                <a:ea typeface="Times New Roman" panose="02020603050405020304" pitchFamily="18" charset="0"/>
              </a:rPr>
              <a:t>сифилис</a:t>
            </a:r>
            <a:r>
              <a:rPr lang="en-US" sz="2000" spc="-5" dirty="0">
                <a:solidFill>
                  <a:srgbClr val="000000"/>
                </a:solidFill>
                <a:effectLst/>
                <a:ea typeface="Times New Roman" panose="02020603050405020304" pitchFamily="18" charset="0"/>
              </a:rPr>
              <a:t> </a:t>
            </a:r>
            <a:r>
              <a:rPr lang="hr-HR" sz="2000" spc="-5" dirty="0">
                <a:solidFill>
                  <a:srgbClr val="000000"/>
                </a:solidFill>
                <a:effectLst/>
                <a:ea typeface="Times New Roman" panose="02020603050405020304" pitchFamily="18" charset="0"/>
              </a:rPr>
              <a:t>се манифестује кроз три стадијума.</a:t>
            </a:r>
            <a:r>
              <a:rPr lang="hr-HR" sz="2000" dirty="0">
                <a:solidFill>
                  <a:srgbClr val="000000"/>
                </a:solidFill>
                <a:effectLst/>
                <a:ea typeface="Times New Roman" panose="02020603050405020304" pitchFamily="18" charset="0"/>
              </a:rPr>
              <a:t> </a:t>
            </a:r>
            <a:r>
              <a:rPr lang="hr-HR" sz="2000" spc="-15" dirty="0">
                <a:solidFill>
                  <a:srgbClr val="000000"/>
                </a:solidFill>
                <a:effectLst/>
                <a:ea typeface="Times New Roman" panose="02020603050405020304" pitchFamily="18" charset="0"/>
              </a:rPr>
              <a:t>Примарни и секундарни стадијум су у носу ретки. </a:t>
            </a:r>
            <a:r>
              <a:rPr lang="sr-Cyrl-RS" sz="2000" spc="-15" dirty="0">
                <a:solidFill>
                  <a:srgbClr val="000000"/>
                </a:solidFill>
                <a:effectLst/>
                <a:ea typeface="Times New Roman" panose="02020603050405020304" pitchFamily="18" charset="0"/>
              </a:rPr>
              <a:t>П</a:t>
            </a:r>
            <a:r>
              <a:rPr lang="hr-HR" sz="2000" spc="-15" dirty="0">
                <a:solidFill>
                  <a:srgbClr val="000000"/>
                </a:solidFill>
                <a:effectLst/>
                <a:ea typeface="Times New Roman" panose="02020603050405020304" pitchFamily="18" charset="0"/>
              </a:rPr>
              <a:t>римарни је </a:t>
            </a:r>
            <a:r>
              <a:rPr lang="hr-HR" sz="2000" spc="-10" dirty="0">
                <a:solidFill>
                  <a:srgbClr val="000000"/>
                </a:solidFill>
                <a:effectLst/>
                <a:ea typeface="Times New Roman" panose="02020603050405020304" pitchFamily="18" charset="0"/>
              </a:rPr>
              <a:t>у виду улкуса јасних ивица. У секундарном </a:t>
            </a:r>
            <a:r>
              <a:rPr lang="sr-Cyrl-RS" sz="2000" spc="-10" dirty="0">
                <a:solidFill>
                  <a:srgbClr val="000000"/>
                </a:solidFill>
                <a:effectLst/>
                <a:ea typeface="Times New Roman" panose="02020603050405020304" pitchFamily="18" charset="0"/>
              </a:rPr>
              <a:t>се </a:t>
            </a:r>
            <a:r>
              <a:rPr lang="hr-HR" sz="2000" spc="-10" dirty="0">
                <a:solidFill>
                  <a:srgbClr val="000000"/>
                </a:solidFill>
                <a:effectLst/>
                <a:ea typeface="Times New Roman" panose="02020603050405020304" pitchFamily="18" charset="0"/>
              </a:rPr>
              <a:t>јављају типичне </a:t>
            </a:r>
            <a:r>
              <a:rPr lang="hr-HR" sz="2000" spc="-5" dirty="0">
                <a:solidFill>
                  <a:srgbClr val="000000"/>
                </a:solidFill>
                <a:effectLst/>
                <a:ea typeface="Times New Roman" panose="02020603050405020304" pitchFamily="18" charset="0"/>
              </a:rPr>
              <a:t>сифилистичне промене, </a:t>
            </a:r>
            <a:r>
              <a:rPr lang="sr-Cyrl-RS" sz="2000" spc="-5" dirty="0">
                <a:solidFill>
                  <a:srgbClr val="000000"/>
                </a:solidFill>
                <a:effectLst/>
                <a:ea typeface="Times New Roman" panose="02020603050405020304" pitchFamily="18" charset="0"/>
              </a:rPr>
              <a:t>а </a:t>
            </a:r>
            <a:r>
              <a:rPr lang="hr-HR" sz="2000" spc="-5" dirty="0">
                <a:solidFill>
                  <a:srgbClr val="000000"/>
                </a:solidFill>
                <a:effectLst/>
                <a:ea typeface="Times New Roman" panose="02020603050405020304" pitchFamily="18" charset="0"/>
              </a:rPr>
              <a:t>у</a:t>
            </a:r>
            <a:r>
              <a:rPr lang="hr-HR" sz="2000" dirty="0">
                <a:solidFill>
                  <a:srgbClr val="000000"/>
                </a:solidFill>
                <a:effectLst/>
                <a:ea typeface="Times New Roman" panose="02020603050405020304" pitchFamily="18" charset="0"/>
              </a:rPr>
              <a:t> </a:t>
            </a:r>
            <a:r>
              <a:rPr lang="hr-HR" sz="2000" spc="-20" dirty="0">
                <a:solidFill>
                  <a:srgbClr val="000000"/>
                </a:solidFill>
                <a:effectLst/>
                <a:ea typeface="Times New Roman" panose="02020603050405020304" pitchFamily="18" charset="0"/>
              </a:rPr>
              <a:t>терцијарном стадијум</a:t>
            </a:r>
            <a:r>
              <a:rPr lang="sr-Cyrl-RS" sz="2000" spc="-20" dirty="0">
                <a:solidFill>
                  <a:srgbClr val="000000"/>
                </a:solidFill>
                <a:effectLst/>
                <a:ea typeface="Times New Roman" panose="02020603050405020304" pitchFamily="18" charset="0"/>
              </a:rPr>
              <a:t>у се јављају </a:t>
            </a:r>
            <a:r>
              <a:rPr lang="hr-HR" sz="2000" spc="-20" dirty="0">
                <a:solidFill>
                  <a:srgbClr val="000000"/>
                </a:solidFill>
                <a:effectLst/>
                <a:ea typeface="Times New Roman" panose="02020603050405020304" pitchFamily="18" charset="0"/>
              </a:rPr>
              <a:t>гуме</a:t>
            </a:r>
            <a:r>
              <a:rPr lang="hr-HR" sz="2000" spc="-10" dirty="0">
                <a:solidFill>
                  <a:srgbClr val="000000"/>
                </a:solidFill>
                <a:effectLst/>
                <a:ea typeface="Times New Roman" panose="02020603050405020304" pitchFamily="18" charset="0"/>
              </a:rPr>
              <a:t>. </a:t>
            </a:r>
            <a:endParaRPr lang="en-US" sz="2000" dirty="0">
              <a:effectLst/>
              <a:ea typeface="Times New Roman" panose="02020603050405020304" pitchFamily="18" charset="0"/>
            </a:endParaRPr>
          </a:p>
          <a:p>
            <a:pPr marL="12065" marR="15240" indent="328930" algn="just">
              <a:spcBef>
                <a:spcPts val="0"/>
              </a:spcBef>
              <a:spcAft>
                <a:spcPts val="0"/>
              </a:spcAft>
            </a:pPr>
            <a:r>
              <a:rPr lang="sr-Cyrl-RS" sz="2000" b="1" spc="-10" dirty="0">
                <a:solidFill>
                  <a:srgbClr val="000000"/>
                </a:solidFill>
                <a:effectLst/>
                <a:ea typeface="Times New Roman" panose="02020603050405020304" pitchFamily="18" charset="0"/>
              </a:rPr>
              <a:t>К</a:t>
            </a:r>
            <a:r>
              <a:rPr lang="hr-HR" sz="2000" b="1" spc="-10" dirty="0">
                <a:solidFill>
                  <a:srgbClr val="000000"/>
                </a:solidFill>
                <a:effectLst/>
                <a:ea typeface="Times New Roman" panose="02020603050405020304" pitchFamily="18" charset="0"/>
              </a:rPr>
              <a:t>линичк</a:t>
            </a:r>
            <a:r>
              <a:rPr lang="sr-Cyrl-RS" sz="2000" b="1" spc="-10" dirty="0">
                <a:solidFill>
                  <a:srgbClr val="000000"/>
                </a:solidFill>
                <a:effectLst/>
                <a:ea typeface="Times New Roman" panose="02020603050405020304" pitchFamily="18" charset="0"/>
              </a:rPr>
              <a:t>а</a:t>
            </a:r>
            <a:r>
              <a:rPr lang="hr-HR" sz="2000" b="1" spc="-10" dirty="0">
                <a:solidFill>
                  <a:srgbClr val="000000"/>
                </a:solidFill>
                <a:effectLst/>
                <a:ea typeface="Times New Roman" panose="02020603050405020304" pitchFamily="18" charset="0"/>
              </a:rPr>
              <a:t> сли</a:t>
            </a:r>
            <a:r>
              <a:rPr lang="sr-Cyrl-RS" sz="2000" b="1" spc="-10" dirty="0">
                <a:solidFill>
                  <a:srgbClr val="000000"/>
                </a:solidFill>
                <a:effectLst/>
                <a:ea typeface="Times New Roman" panose="02020603050405020304" pitchFamily="18" charset="0"/>
              </a:rPr>
              <a:t>ка:</a:t>
            </a:r>
            <a:r>
              <a:rPr lang="hr-HR" sz="2000" spc="-10" dirty="0">
                <a:solidFill>
                  <a:srgbClr val="000000"/>
                </a:solidFill>
                <a:effectLst/>
                <a:ea typeface="Times New Roman" panose="02020603050405020304" pitchFamily="18" charset="0"/>
              </a:rPr>
              <a:t> секреција </a:t>
            </a:r>
            <a:r>
              <a:rPr lang="hr-HR" sz="2000" spc="-5" dirty="0">
                <a:solidFill>
                  <a:srgbClr val="000000"/>
                </a:solidFill>
                <a:effectLst/>
                <a:ea typeface="Times New Roman" panose="02020603050405020304" pitchFamily="18" charset="0"/>
              </a:rPr>
              <a:t>различитог типа, отежано дисање на нос, ноћне главобоље, касније </a:t>
            </a:r>
            <a:r>
              <a:rPr lang="en-US" sz="2000" dirty="0" err="1">
                <a:solidFill>
                  <a:srgbClr val="000000"/>
                </a:solidFill>
                <a:effectLst/>
                <a:ea typeface="Times New Roman" panose="02020603050405020304" pitchFamily="18" charset="0"/>
              </a:rPr>
              <a:t>стеноза</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вестибулума</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атрофични</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ринитис</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перфорација</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септума</a:t>
            </a:r>
            <a:r>
              <a:rPr lang="sr-Cyrl-RS" sz="2000" dirty="0">
                <a:solidFill>
                  <a:srgbClr val="000000"/>
                </a:solidFill>
                <a:ea typeface="Times New Roman" panose="02020603050405020304" pitchFamily="18" charset="0"/>
              </a:rPr>
              <a:t>, </a:t>
            </a:r>
            <a:r>
              <a:rPr lang="en-US" sz="2000" dirty="0" err="1">
                <a:solidFill>
                  <a:srgbClr val="000000"/>
                </a:solidFill>
                <a:effectLst/>
                <a:ea typeface="Times New Roman" panose="02020603050405020304" pitchFamily="18" charset="0"/>
              </a:rPr>
              <a:t>деформација</a:t>
            </a:r>
            <a:r>
              <a:rPr lang="en-US" sz="2000" dirty="0">
                <a:solidFill>
                  <a:srgbClr val="000000"/>
                </a:solidFill>
                <a:effectLst/>
                <a:ea typeface="Times New Roman" panose="02020603050405020304" pitchFamily="18" charset="0"/>
              </a:rPr>
              <a:t> </a:t>
            </a:r>
            <a:r>
              <a:rPr lang="en-US" sz="2000" dirty="0" err="1">
                <a:solidFill>
                  <a:srgbClr val="000000"/>
                </a:solidFill>
                <a:effectLst/>
                <a:ea typeface="Times New Roman" panose="02020603050405020304" pitchFamily="18" charset="0"/>
              </a:rPr>
              <a:t>пирамиде</a:t>
            </a:r>
            <a:r>
              <a:rPr lang="en-US" sz="2000" dirty="0">
                <a:solidFill>
                  <a:srgbClr val="000000"/>
                </a:solidFill>
                <a:ea typeface="Times New Roman" panose="02020603050405020304" pitchFamily="18" charset="0"/>
              </a:rPr>
              <a:t> </a:t>
            </a:r>
            <a:r>
              <a:rPr lang="en-US" sz="2000" dirty="0" err="1">
                <a:solidFill>
                  <a:srgbClr val="000000"/>
                </a:solidFill>
                <a:ea typeface="Times New Roman" panose="02020603050405020304" pitchFamily="18" charset="0"/>
              </a:rPr>
              <a:t>носа</a:t>
            </a:r>
            <a:r>
              <a:rPr lang="sr-Cyrl-RS" sz="2000" dirty="0">
                <a:solidFill>
                  <a:srgbClr val="000000"/>
                </a:solidFill>
                <a:ea typeface="Times New Roman" panose="02020603050405020304" pitchFamily="18" charset="0"/>
              </a:rPr>
              <a:t> у виду лордозе, </a:t>
            </a:r>
            <a:r>
              <a:rPr lang="en-US" sz="2000" dirty="0" err="1">
                <a:solidFill>
                  <a:srgbClr val="000000"/>
                </a:solidFill>
                <a:ea typeface="Times New Roman" panose="02020603050405020304" pitchFamily="18" charset="0"/>
              </a:rPr>
              <a:t>безболни</a:t>
            </a:r>
            <a:r>
              <a:rPr lang="en-US" sz="2000" dirty="0">
                <a:solidFill>
                  <a:srgbClr val="000000"/>
                </a:solidFill>
                <a:ea typeface="Times New Roman" panose="02020603050405020304" pitchFamily="18" charset="0"/>
              </a:rPr>
              <a:t> </a:t>
            </a:r>
            <a:r>
              <a:rPr lang="hr-HR" sz="2000" spc="-5" dirty="0">
                <a:solidFill>
                  <a:srgbClr val="000000"/>
                </a:solidFill>
                <a:ea typeface="Times New Roman" panose="02020603050405020304" pitchFamily="18" charset="0"/>
              </a:rPr>
              <a:t>лимфни чворови на врату</a:t>
            </a:r>
            <a:r>
              <a:rPr lang="en-US" sz="2000" dirty="0">
                <a:solidFill>
                  <a:srgbClr val="000000"/>
                </a:solidFill>
                <a:effectLst/>
                <a:ea typeface="Times New Roman" panose="02020603050405020304" pitchFamily="18" charset="0"/>
              </a:rPr>
              <a:t>.</a:t>
            </a:r>
            <a:endParaRPr lang="en-US" sz="2000" dirty="0">
              <a:effectLst/>
              <a:ea typeface="Times New Roman" panose="02020603050405020304" pitchFamily="18" charset="0"/>
            </a:endParaRPr>
          </a:p>
          <a:p>
            <a:pPr marL="18415" marR="15240" indent="323215" algn="just">
              <a:spcBef>
                <a:spcPts val="0"/>
              </a:spcBef>
              <a:spcAft>
                <a:spcPts val="0"/>
              </a:spcAft>
            </a:pPr>
            <a:r>
              <a:rPr lang="hr-HR" sz="2000" b="1" spc="-10" dirty="0">
                <a:solidFill>
                  <a:srgbClr val="000000"/>
                </a:solidFill>
                <a:effectLst/>
                <a:ea typeface="Times New Roman" panose="02020603050405020304" pitchFamily="18" charset="0"/>
              </a:rPr>
              <a:t>Дијагноза</a:t>
            </a:r>
            <a:r>
              <a:rPr lang="sr-Cyrl-RS" sz="2000" b="1" spc="-10" dirty="0">
                <a:solidFill>
                  <a:srgbClr val="000000"/>
                </a:solidFill>
                <a:effectLst/>
                <a:ea typeface="Times New Roman" panose="02020603050405020304" pitchFamily="18" charset="0"/>
              </a:rPr>
              <a:t>:</a:t>
            </a:r>
            <a:r>
              <a:rPr lang="hr-HR" sz="2000" b="1" spc="-10" dirty="0">
                <a:solidFill>
                  <a:srgbClr val="000000"/>
                </a:solidFill>
                <a:effectLst/>
                <a:ea typeface="Times New Roman" panose="02020603050405020304" pitchFamily="18" charset="0"/>
              </a:rPr>
              <a:t> </a:t>
            </a:r>
            <a:r>
              <a:rPr lang="hr-HR" sz="2000" spc="-10" dirty="0">
                <a:solidFill>
                  <a:srgbClr val="000000"/>
                </a:solidFill>
                <a:effectLst/>
                <a:ea typeface="Times New Roman" panose="02020603050405020304" pitchFamily="18" charset="0"/>
              </a:rPr>
              <a:t>анамнез</a:t>
            </a:r>
            <a:r>
              <a:rPr lang="sr-Cyrl-RS" sz="2000" spc="-10" dirty="0">
                <a:solidFill>
                  <a:srgbClr val="000000"/>
                </a:solidFill>
                <a:effectLst/>
                <a:ea typeface="Times New Roman" panose="02020603050405020304" pitchFamily="18" charset="0"/>
              </a:rPr>
              <a:t>а</a:t>
            </a:r>
            <a:r>
              <a:rPr lang="hr-HR" sz="2000" spc="-10" dirty="0">
                <a:solidFill>
                  <a:srgbClr val="000000"/>
                </a:solidFill>
                <a:effectLst/>
                <a:ea typeface="Times New Roman" panose="02020603050405020304" pitchFamily="18" charset="0"/>
              </a:rPr>
              <a:t>, клиничк</a:t>
            </a:r>
            <a:r>
              <a:rPr lang="sr-Cyrl-RS" sz="2000" spc="-10" dirty="0">
                <a:solidFill>
                  <a:srgbClr val="000000"/>
                </a:solidFill>
                <a:effectLst/>
                <a:ea typeface="Times New Roman" panose="02020603050405020304" pitchFamily="18" charset="0"/>
              </a:rPr>
              <a:t>и</a:t>
            </a:r>
            <a:r>
              <a:rPr lang="hr-HR" sz="2000" spc="-10" dirty="0">
                <a:solidFill>
                  <a:srgbClr val="000000"/>
                </a:solidFill>
                <a:effectLst/>
                <a:ea typeface="Times New Roman" panose="02020603050405020304" pitchFamily="18" charset="0"/>
              </a:rPr>
              <a:t> преглед, специфични серолошки тестов</a:t>
            </a:r>
            <a:r>
              <a:rPr lang="sr-Cyrl-RS" sz="2000" spc="-10" dirty="0">
                <a:solidFill>
                  <a:srgbClr val="000000"/>
                </a:solidFill>
                <a:effectLst/>
                <a:ea typeface="Times New Roman" panose="02020603050405020304" pitchFamily="18" charset="0"/>
              </a:rPr>
              <a:t>и</a:t>
            </a:r>
            <a:r>
              <a:rPr lang="hr-HR" sz="2000" spc="-10" dirty="0">
                <a:solidFill>
                  <a:srgbClr val="000000"/>
                </a:solidFill>
                <a:effectLst/>
                <a:ea typeface="Times New Roman" panose="02020603050405020304" pitchFamily="18" charset="0"/>
              </a:rPr>
              <a:t> </a:t>
            </a:r>
            <a:r>
              <a:rPr lang="hr-HR" sz="2000" dirty="0">
                <a:solidFill>
                  <a:srgbClr val="000000"/>
                </a:solidFill>
                <a:effectLst/>
                <a:ea typeface="Times New Roman" panose="02020603050405020304" pitchFamily="18" charset="0"/>
              </a:rPr>
              <a:t>на </a:t>
            </a:r>
            <a:r>
              <a:rPr lang="en-US" sz="2000" dirty="0" err="1">
                <a:solidFill>
                  <a:srgbClr val="000000"/>
                </a:solidFill>
                <a:effectLst/>
                <a:ea typeface="Times New Roman" panose="02020603050405020304" pitchFamily="18" charset="0"/>
              </a:rPr>
              <a:t>сифилис</a:t>
            </a:r>
            <a:r>
              <a:rPr lang="hr-HR" sz="2000" dirty="0">
                <a:solidFill>
                  <a:srgbClr val="000000"/>
                </a:solidFill>
                <a:effectLst/>
                <a:ea typeface="Times New Roman" panose="02020603050405020304" pitchFamily="18" charset="0"/>
              </a:rPr>
              <a:t> и биопсиј</a:t>
            </a:r>
            <a:r>
              <a:rPr lang="sr-Cyrl-RS" sz="2000" dirty="0">
                <a:solidFill>
                  <a:srgbClr val="000000"/>
                </a:solidFill>
                <a:effectLst/>
                <a:ea typeface="Times New Roman" panose="02020603050405020304" pitchFamily="18" charset="0"/>
              </a:rPr>
              <a:t>а</a:t>
            </a:r>
            <a:r>
              <a:rPr lang="hr-HR" sz="2000" dirty="0">
                <a:solidFill>
                  <a:srgbClr val="000000"/>
                </a:solidFill>
                <a:effectLst/>
                <a:ea typeface="Times New Roman" panose="02020603050405020304" pitchFamily="18" charset="0"/>
              </a:rPr>
              <a:t>.</a:t>
            </a:r>
            <a:endParaRPr lang="en-US" sz="2000" dirty="0">
              <a:effectLst/>
              <a:ea typeface="Times New Roman" panose="02020603050405020304" pitchFamily="18" charset="0"/>
            </a:endParaRPr>
          </a:p>
          <a:p>
            <a:pPr marL="21590" marR="12065" indent="326390" algn="just">
              <a:spcBef>
                <a:spcPts val="0"/>
              </a:spcBef>
              <a:spcAft>
                <a:spcPts val="0"/>
              </a:spcAft>
            </a:pPr>
            <a:r>
              <a:rPr lang="hr-HR" sz="2000" b="1" spc="-15" dirty="0">
                <a:solidFill>
                  <a:srgbClr val="000000"/>
                </a:solidFill>
                <a:effectLst/>
                <a:ea typeface="Times New Roman" panose="02020603050405020304" pitchFamily="18" charset="0"/>
              </a:rPr>
              <a:t>Диф</a:t>
            </a:r>
            <a:r>
              <a:rPr lang="sr-Cyrl-RS" sz="2000" b="1" spc="-15" dirty="0">
                <a:solidFill>
                  <a:srgbClr val="000000"/>
                </a:solidFill>
                <a:effectLst/>
                <a:ea typeface="Times New Roman" panose="02020603050405020304" pitchFamily="18" charset="0"/>
              </a:rPr>
              <a:t>.</a:t>
            </a:r>
            <a:r>
              <a:rPr lang="hr-HR" sz="2000" b="1" spc="-15" dirty="0">
                <a:solidFill>
                  <a:srgbClr val="000000"/>
                </a:solidFill>
                <a:effectLst/>
                <a:ea typeface="Times New Roman" panose="02020603050405020304" pitchFamily="18" charset="0"/>
              </a:rPr>
              <a:t> </a:t>
            </a:r>
            <a:r>
              <a:rPr lang="sr-Cyrl-RS" sz="2000" b="1" spc="-15" dirty="0">
                <a:solidFill>
                  <a:srgbClr val="000000"/>
                </a:solidFill>
                <a:effectLst/>
                <a:ea typeface="Times New Roman" panose="02020603050405020304" pitchFamily="18" charset="0"/>
              </a:rPr>
              <a:t>Д</a:t>
            </a:r>
            <a:r>
              <a:rPr lang="hr-HR" sz="2000" b="1" spc="-15" dirty="0">
                <a:solidFill>
                  <a:srgbClr val="000000"/>
                </a:solidFill>
                <a:effectLst/>
                <a:ea typeface="Times New Roman" panose="02020603050405020304" pitchFamily="18" charset="0"/>
              </a:rPr>
              <a:t>ијаг</a:t>
            </a:r>
            <a:r>
              <a:rPr lang="sr-Cyrl-RS" sz="2000" b="1" spc="-15" dirty="0">
                <a:solidFill>
                  <a:srgbClr val="000000"/>
                </a:solidFill>
                <a:effectLst/>
                <a:ea typeface="Times New Roman" panose="02020603050405020304" pitchFamily="18" charset="0"/>
              </a:rPr>
              <a:t>.</a:t>
            </a:r>
            <a:r>
              <a:rPr lang="hr-HR" sz="2000" spc="-15" dirty="0">
                <a:solidFill>
                  <a:srgbClr val="000000"/>
                </a:solidFill>
                <a:effectLst/>
                <a:ea typeface="Times New Roman" panose="02020603050405020304" pitchFamily="18" charset="0"/>
              </a:rPr>
              <a:t>: остала специфична обољења носа и </a:t>
            </a:r>
            <a:r>
              <a:rPr lang="hr-HR" sz="2000" spc="-5" dirty="0">
                <a:solidFill>
                  <a:srgbClr val="000000"/>
                </a:solidFill>
                <a:effectLst/>
                <a:ea typeface="Times New Roman" panose="02020603050405020304" pitchFamily="18" charset="0"/>
              </a:rPr>
              <a:t>малигни тумори.</a:t>
            </a:r>
            <a:endParaRPr lang="en-US" sz="2000" dirty="0">
              <a:effectLst/>
              <a:ea typeface="Times New Roman" panose="02020603050405020304" pitchFamily="18" charset="0"/>
            </a:endParaRPr>
          </a:p>
          <a:p>
            <a:pPr marL="0" marR="0" indent="344170" algn="just">
              <a:spcBef>
                <a:spcPts val="0"/>
              </a:spcBef>
              <a:spcAft>
                <a:spcPts val="0"/>
              </a:spcAft>
            </a:pPr>
            <a:r>
              <a:rPr lang="hr-HR" sz="2000" b="1" spc="-5" dirty="0">
                <a:solidFill>
                  <a:srgbClr val="000000"/>
                </a:solidFill>
                <a:effectLst/>
                <a:ea typeface="Times New Roman" panose="02020603050405020304" pitchFamily="18" charset="0"/>
              </a:rPr>
              <a:t>Терапија </a:t>
            </a:r>
            <a:r>
              <a:rPr lang="hr-HR" sz="2000" spc="-5" dirty="0">
                <a:solidFill>
                  <a:srgbClr val="000000"/>
                </a:solidFill>
                <a:effectLst/>
                <a:ea typeface="Times New Roman" panose="02020603050405020304" pitchFamily="18" charset="0"/>
              </a:rPr>
              <a:t>је конзервативна. </a:t>
            </a:r>
            <a:r>
              <a:rPr lang="sr-Cyrl-RS" sz="2000" spc="-5" dirty="0">
                <a:solidFill>
                  <a:srgbClr val="000000"/>
                </a:solidFill>
                <a:effectLst/>
                <a:ea typeface="Times New Roman" panose="02020603050405020304" pitchFamily="18" charset="0"/>
              </a:rPr>
              <a:t>В</a:t>
            </a:r>
            <a:r>
              <a:rPr lang="hr-HR" sz="2000" spc="-5" dirty="0">
                <a:solidFill>
                  <a:srgbClr val="000000"/>
                </a:solidFill>
                <a:effectLst/>
                <a:ea typeface="Times New Roman" panose="02020603050405020304" pitchFamily="18" charset="0"/>
              </a:rPr>
              <a:t>исоке дозе антибиотика – пеницилин или цефалоспорини. У случају алергије на пеницилин</a:t>
            </a:r>
            <a:r>
              <a:rPr lang="sr-Cyrl-RS" sz="2000" spc="-5" dirty="0">
                <a:solidFill>
                  <a:srgbClr val="000000"/>
                </a:solidFill>
                <a:effectLst/>
                <a:ea typeface="Times New Roman" panose="02020603050405020304" pitchFamily="18" charset="0"/>
              </a:rPr>
              <a:t>,</a:t>
            </a:r>
            <a:r>
              <a:rPr lang="hr-HR" sz="2000" spc="-5" dirty="0">
                <a:solidFill>
                  <a:srgbClr val="000000"/>
                </a:solidFill>
                <a:effectLst/>
                <a:ea typeface="Times New Roman" panose="02020603050405020304" pitchFamily="18" charset="0"/>
              </a:rPr>
              <a:t> ординирају се макролиди (азитромицин) или тетрациклини (доксициклин).</a:t>
            </a:r>
            <a:endParaRPr lang="en-US" sz="20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3395531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79577" y="1268760"/>
            <a:ext cx="3699727" cy="2664296"/>
          </a:xfrm>
          <a:prstGeom prst="rect">
            <a:avLst/>
          </a:prstGeom>
        </p:spPr>
      </p:pic>
      <p:pic>
        <p:nvPicPr>
          <p:cNvPr id="148482" name="Picture 2" descr="Bilateral choanal atresia in axial C. Atresia CT revealed bilateral... |  Download Scientific Diagram"/>
          <p:cNvPicPr>
            <a:picLocks noChangeAspect="1" noChangeArrowheads="1"/>
          </p:cNvPicPr>
          <p:nvPr/>
        </p:nvPicPr>
        <p:blipFill rotWithShape="1">
          <a:blip r:embed="rId3">
            <a:extLst>
              <a:ext uri="{28A0092B-C50C-407E-A947-70E740481C1C}">
                <a14:useLocalDpi xmlns:a14="http://schemas.microsoft.com/office/drawing/2010/main" val="0"/>
              </a:ext>
            </a:extLst>
          </a:blip>
          <a:srcRect t="7088" b="12588"/>
          <a:stretch/>
        </p:blipFill>
        <p:spPr bwMode="auto">
          <a:xfrm>
            <a:off x="6240016" y="1272434"/>
            <a:ext cx="3312368" cy="266062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279577" y="4077072"/>
            <a:ext cx="3699727"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Cyrl-RS" sz="2000" dirty="0"/>
              <a:t>Аксијални пресек на КТ: једнострана атрезија</a:t>
            </a:r>
            <a:endParaRPr lang="en-US" sz="2000" dirty="0"/>
          </a:p>
        </p:txBody>
      </p:sp>
      <p:sp>
        <p:nvSpPr>
          <p:cNvPr id="8" name="Rectangle 7"/>
          <p:cNvSpPr/>
          <p:nvPr/>
        </p:nvSpPr>
        <p:spPr>
          <a:xfrm>
            <a:off x="6265359" y="4077072"/>
            <a:ext cx="328702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Cyrl-RS" sz="2000" dirty="0"/>
              <a:t>Аксијални пресек на КТ: обострана атрезија</a:t>
            </a:r>
            <a:endParaRPr lang="en-US" sz="2000" dirty="0"/>
          </a:p>
        </p:txBody>
      </p:sp>
    </p:spTree>
    <p:extLst>
      <p:ext uri="{BB962C8B-B14F-4D97-AF65-F5344CB8AC3E}">
        <p14:creationId xmlns:p14="http://schemas.microsoft.com/office/powerpoint/2010/main" val="3210455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260648"/>
            <a:ext cx="7467600" cy="1054470"/>
          </a:xfrm>
        </p:spPr>
        <p:txBody>
          <a:bodyPr>
            <a:normAutofit fontScale="90000"/>
          </a:bodyPr>
          <a:lstStyle/>
          <a:p>
            <a:r>
              <a:rPr lang="sr-Cyrl-RS" sz="4000" b="1" dirty="0"/>
              <a:t>Дермоидна циста</a:t>
            </a:r>
            <a:r>
              <a:rPr lang="sr-Latn-RS" sz="4000" b="1" dirty="0"/>
              <a:t> </a:t>
            </a:r>
            <a:br>
              <a:rPr lang="sr-Latn-RS" sz="4000" b="1" dirty="0"/>
            </a:br>
            <a:r>
              <a:rPr lang="sr-Latn-RS" sz="3300" dirty="0">
                <a:solidFill>
                  <a:srgbClr val="FF33CC"/>
                </a:solidFill>
              </a:rPr>
              <a:t>(Cystis dermoides)</a:t>
            </a:r>
            <a:endParaRPr lang="en-US" sz="3300" dirty="0">
              <a:solidFill>
                <a:srgbClr val="FF33CC"/>
              </a:solidFill>
            </a:endParaRPr>
          </a:p>
        </p:txBody>
      </p:sp>
      <p:pic>
        <p:nvPicPr>
          <p:cNvPr id="4" name="Content Placeholder 3" descr="image007.jpg"/>
          <p:cNvPicPr>
            <a:picLocks noGrp="1" noChangeAspect="1"/>
          </p:cNvPicPr>
          <p:nvPr>
            <p:ph sz="quarter" idx="1"/>
          </p:nvPr>
        </p:nvPicPr>
        <p:blipFill>
          <a:blip r:embed="rId2"/>
          <a:stretch>
            <a:fillRect/>
          </a:stretch>
        </p:blipFill>
        <p:spPr>
          <a:xfrm>
            <a:off x="2524101" y="1556792"/>
            <a:ext cx="4225569" cy="3118136"/>
          </a:xfrm>
        </p:spPr>
      </p:pic>
      <p:sp>
        <p:nvSpPr>
          <p:cNvPr id="5" name="Rectangle 4"/>
          <p:cNvSpPr/>
          <p:nvPr/>
        </p:nvSpPr>
        <p:spPr>
          <a:xfrm>
            <a:off x="1741244" y="4989696"/>
            <a:ext cx="8737285" cy="107157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a:solidFill>
                  <a:srgbClr val="002060"/>
                </a:solidFill>
              </a:rPr>
              <a:t>Настају због поремећаја током ембрионалног развоја, када ткиво ектодерма заостаје на местима где не би требало да буде.</a:t>
            </a:r>
            <a:endParaRPr lang="en-US" sz="2400" dirty="0">
              <a:solidFill>
                <a:srgbClr val="002060"/>
              </a:solidFill>
            </a:endParaRPr>
          </a:p>
        </p:txBody>
      </p:sp>
      <p:sp>
        <p:nvSpPr>
          <p:cNvPr id="6" name="Rectangle 5"/>
          <p:cNvSpPr/>
          <p:nvPr/>
        </p:nvSpPr>
        <p:spPr>
          <a:xfrm>
            <a:off x="7464152" y="1556792"/>
            <a:ext cx="3805210" cy="114300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a:solidFill>
                  <a:srgbClr val="002060"/>
                </a:solidFill>
              </a:rPr>
              <a:t>Јављају се на сваких 20.000 до 40.000 рођења.</a:t>
            </a:r>
            <a:endParaRPr lang="en-US" sz="2400" dirty="0">
              <a:solidFill>
                <a:srgbClr val="002060"/>
              </a:solidFill>
            </a:endParaRPr>
          </a:p>
        </p:txBody>
      </p:sp>
    </p:spTree>
    <p:extLst>
      <p:ext uri="{BB962C8B-B14F-4D97-AF65-F5344CB8AC3E}">
        <p14:creationId xmlns:p14="http://schemas.microsoft.com/office/powerpoint/2010/main" val="3892188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8wK31CjYqsX3AbqC0ZvgUw_m.jpg"/>
          <p:cNvPicPr>
            <a:picLocks noGrp="1" noChangeAspect="1"/>
          </p:cNvPicPr>
          <p:nvPr>
            <p:ph sz="quarter" idx="1"/>
          </p:nvPr>
        </p:nvPicPr>
        <p:blipFill>
          <a:blip r:embed="rId2"/>
          <a:stretch>
            <a:fillRect/>
          </a:stretch>
        </p:blipFill>
        <p:spPr>
          <a:xfrm>
            <a:off x="2567608" y="620688"/>
            <a:ext cx="6215106" cy="3547790"/>
          </a:xfrm>
        </p:spPr>
      </p:pic>
      <p:sp>
        <p:nvSpPr>
          <p:cNvPr id="5" name="Rectangle 4"/>
          <p:cNvSpPr/>
          <p:nvPr/>
        </p:nvSpPr>
        <p:spPr>
          <a:xfrm>
            <a:off x="1120347" y="4509120"/>
            <a:ext cx="10297296" cy="165618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a:solidFill>
                  <a:srgbClr val="002060"/>
                </a:solidFill>
              </a:rPr>
              <a:t>Дермоидна циста носа се налази на било којој средишњој тачки носа, од глабеле до колумеле. Могу да буду субкутане или унутар коштаних или хрскавичавих структура носне преграде, сфеноидног или етмоидног синуса, па чак и у регији предње лобањске јаме.</a:t>
            </a:r>
            <a:endParaRPr lang="en-US" sz="2400" dirty="0">
              <a:solidFill>
                <a:srgbClr val="002060"/>
              </a:solidFill>
            </a:endParaRPr>
          </a:p>
        </p:txBody>
      </p:sp>
    </p:spTree>
    <p:extLst>
      <p:ext uri="{BB962C8B-B14F-4D97-AF65-F5344CB8AC3E}">
        <p14:creationId xmlns:p14="http://schemas.microsoft.com/office/powerpoint/2010/main" val="4080090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2962</Words>
  <Application>Microsoft Office PowerPoint</Application>
  <PresentationFormat>Widescreen</PresentationFormat>
  <Paragraphs>227</Paragraphs>
  <Slides>61</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61</vt:i4>
      </vt:variant>
    </vt:vector>
  </HeadingPairs>
  <TitlesOfParts>
    <vt:vector size="68" baseType="lpstr">
      <vt:lpstr>Arial</vt:lpstr>
      <vt:lpstr>Calibri</vt:lpstr>
      <vt:lpstr>Calibri Light</vt:lpstr>
      <vt:lpstr>Times New Roman</vt:lpstr>
      <vt:lpstr>Office Theme</vt:lpstr>
      <vt:lpstr>Bitmap Image</vt:lpstr>
      <vt:lpstr>Photo Editor Photo</vt:lpstr>
      <vt:lpstr>Ринолошке конгениталне малформације.  Запаљења спољашњег носа.  Алергијски ринитис.  Неалергијски ринитиси.  Специфична запаљењска обољења носа. </vt:lpstr>
      <vt:lpstr>Ринолошке конгениталне малформације носа</vt:lpstr>
      <vt:lpstr>PowerPoint Presentation</vt:lpstr>
      <vt:lpstr>Атрезија хоана (Athresia choanalis)</vt:lpstr>
      <vt:lpstr>PowerPoint Presentation</vt:lpstr>
      <vt:lpstr>PowerPoint Presentation</vt:lpstr>
      <vt:lpstr>PowerPoint Presentation</vt:lpstr>
      <vt:lpstr>Дермоидна циста  (Cystis dermoides)</vt:lpstr>
      <vt:lpstr>PowerPoint Presentation</vt:lpstr>
      <vt:lpstr>PowerPoint Presentation</vt:lpstr>
      <vt:lpstr>Фистула носа и препарат</vt:lpstr>
      <vt:lpstr>Менингокеле  (Meningocoelae)</vt:lpstr>
      <vt:lpstr>PowerPoint Presentation</vt:lpstr>
      <vt:lpstr>Фронтоетмоидалне менингокеле</vt:lpstr>
      <vt:lpstr>Назалне менингокеле</vt:lpstr>
      <vt:lpstr>Преназална менингокела</vt:lpstr>
      <vt:lpstr>Преназална менингокела</vt:lpstr>
      <vt:lpstr>Преназална менингокела</vt:lpstr>
      <vt:lpstr>Ендоназална менингокела</vt:lpstr>
      <vt:lpstr>Ендоназална менингокела</vt:lpstr>
      <vt:lpstr>PowerPoint Presentation</vt:lpstr>
      <vt:lpstr>Ендоназална менингокела (КТ)</vt:lpstr>
      <vt:lpstr>Ендоназална менингокела (КТ)</vt:lpstr>
      <vt:lpstr>Ендоназална менингоенцефалокела (МР)</vt:lpstr>
      <vt:lpstr>Стеноза носне дупље (Stenosis cavi nasi)</vt:lpstr>
      <vt:lpstr>PowerPoint Presentation</vt:lpstr>
      <vt:lpstr>Конгенитални тумори носа (Tumores congenitalis nasalis )</vt:lpstr>
      <vt:lpstr>PowerPoint Presentation</vt:lpstr>
      <vt:lpstr>ЗАПАЉЕЊА СПОЉАШЊЕГ НОСА</vt:lpstr>
      <vt:lpstr>ЧИР НОСА (Furunculus nasi)</vt:lpstr>
      <vt:lpstr>PowerPoint Presentation</vt:lpstr>
      <vt:lpstr>Фурункул носа</vt:lpstr>
      <vt:lpstr>Алергијска обољења носа</vt:lpstr>
      <vt:lpstr>PowerPoint Presentation</vt:lpstr>
      <vt:lpstr>Подела алергијских обољења носа</vt:lpstr>
      <vt:lpstr>Сезонска алергијска ринопатија</vt:lpstr>
      <vt:lpstr>Несезонска алергијска ринопатија</vt:lpstr>
      <vt:lpstr>PowerPoint Presentation</vt:lpstr>
      <vt:lpstr>Алергијски ринитис </vt:lpstr>
      <vt:lpstr>ЗАПАЉЕЊА УНУТРАШЊЕГ НОСА – НЕАЛЕРГИЈСКИ РИНИТИСИ</vt:lpstr>
      <vt:lpstr>АКУТНО ЗАПАЉЕЊЕ НОСНЕ ДУПЉЕ (Rhinitis acuta)</vt:lpstr>
      <vt:lpstr>PowerPoint Presentation</vt:lpstr>
      <vt:lpstr>ХРОНИЧНО ЗАПАЉЕЊЕ НОСНЕ ДУПЉЕ (Rhinitis chronica)</vt:lpstr>
      <vt:lpstr>PowerPoint Presentation</vt:lpstr>
      <vt:lpstr>Обично хронично запаљење носне дупље (Rhinitis chronica simplex)</vt:lpstr>
      <vt:lpstr>Обично хронично запаљење носне дупље</vt:lpstr>
      <vt:lpstr>Хипертрофично хронично запаљење носне дупље (Rhinitis ch.hypertrophica)</vt:lpstr>
      <vt:lpstr>Хипертрофично хронично запаљење носне дупље</vt:lpstr>
      <vt:lpstr>Обично атрофично запаљење носне дупље (Rhinitis chr.atrophica simplex)</vt:lpstr>
      <vt:lpstr>Обично атрофично хронично запаљење носне дупље</vt:lpstr>
      <vt:lpstr>Фетидно атрофично хронично запаљење носне дупље (Rhinitis chr.atrophica faetida) - Озена</vt:lpstr>
      <vt:lpstr>PowerPoint Presentation</vt:lpstr>
      <vt:lpstr>Озена</vt:lpstr>
      <vt:lpstr>Неалергијске ринопатије</vt:lpstr>
      <vt:lpstr>Вазомоторна ринопатија</vt:lpstr>
      <vt:lpstr>PowerPoint Presentation</vt:lpstr>
      <vt:lpstr>PowerPoint Presentation</vt:lpstr>
      <vt:lpstr>Неалергијска ринопатија са еозинофилним синдромом (NARES)</vt:lpstr>
      <vt:lpstr>Медикаментозна ринопатија</vt:lpstr>
      <vt:lpstr>Туберкулоза носа</vt:lpstr>
      <vt:lpstr>Сифилис носа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Ринолошке конгениталне малформације.  Запаљења спољашњег носа.  Алергијски ринитис.  Неалергијски ринитиси.  Специфична запаљењска обољења носа</dc:title>
  <dc:creator>Microsoft account</dc:creator>
  <cp:lastModifiedBy>Branislav Belic</cp:lastModifiedBy>
  <cp:revision>5</cp:revision>
  <dcterms:created xsi:type="dcterms:W3CDTF">2024-01-30T20:40:13Z</dcterms:created>
  <dcterms:modified xsi:type="dcterms:W3CDTF">2024-02-01T20:37:41Z</dcterms:modified>
</cp:coreProperties>
</file>